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4"/>
  </p:notesMasterIdLst>
  <p:handoutMasterIdLst>
    <p:handoutMasterId r:id="rId45"/>
  </p:handoutMasterIdLst>
  <p:sldIdLst>
    <p:sldId id="603" r:id="rId8"/>
    <p:sldId id="2672" r:id="rId9"/>
    <p:sldId id="739" r:id="rId10"/>
    <p:sldId id="2684" r:id="rId11"/>
    <p:sldId id="2685" r:id="rId12"/>
    <p:sldId id="2657" r:id="rId13"/>
    <p:sldId id="2663" r:id="rId14"/>
    <p:sldId id="2660" r:id="rId15"/>
    <p:sldId id="2675" r:id="rId16"/>
    <p:sldId id="2678" r:id="rId17"/>
    <p:sldId id="2686" r:id="rId18"/>
    <p:sldId id="2679" r:id="rId19"/>
    <p:sldId id="2681" r:id="rId20"/>
    <p:sldId id="2682" r:id="rId21"/>
    <p:sldId id="2683" r:id="rId22"/>
    <p:sldId id="2680" r:id="rId23"/>
    <p:sldId id="2676" r:id="rId24"/>
    <p:sldId id="2677" r:id="rId25"/>
    <p:sldId id="2658" r:id="rId26"/>
    <p:sldId id="2670" r:id="rId27"/>
    <p:sldId id="2671" r:id="rId28"/>
    <p:sldId id="2659" r:id="rId29"/>
    <p:sldId id="2661" r:id="rId30"/>
    <p:sldId id="2655" r:id="rId31"/>
    <p:sldId id="2656" r:id="rId32"/>
    <p:sldId id="2673" r:id="rId33"/>
    <p:sldId id="2674" r:id="rId34"/>
    <p:sldId id="2664" r:id="rId35"/>
    <p:sldId id="2662" r:id="rId36"/>
    <p:sldId id="2665" r:id="rId37"/>
    <p:sldId id="2666" r:id="rId38"/>
    <p:sldId id="2667" r:id="rId39"/>
    <p:sldId id="2668" r:id="rId40"/>
    <p:sldId id="2669" r:id="rId41"/>
    <p:sldId id="2607" r:id="rId42"/>
    <p:sldId id="582" r:id="rId4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0432FF"/>
    <a:srgbClr val="0096FF"/>
    <a:srgbClr val="F2F2F2"/>
    <a:srgbClr val="4F81BD"/>
    <a:srgbClr val="E2F9D0"/>
    <a:srgbClr val="221815"/>
    <a:srgbClr val="91A2BF"/>
    <a:srgbClr val="66BA36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5" autoAdjust="0"/>
    <p:restoredTop sz="96291" autoAdjust="0"/>
  </p:normalViewPr>
  <p:slideViewPr>
    <p:cSldViewPr snapToGrid="0" snapToObjects="1">
      <p:cViewPr varScale="1">
        <p:scale>
          <a:sx n="125" d="100"/>
          <a:sy n="125" d="100"/>
        </p:scale>
        <p:origin x="17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2024/7/24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379687" y="1791475"/>
            <a:ext cx="11188700" cy="3218983"/>
          </a:xfrm>
          <a:prstGeom prst="rect">
            <a:avLst/>
          </a:prstGeom>
          <a:solidFill>
            <a:srgbClr val="1D1D1A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LLAMA3 </a:t>
            </a: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大模型</a:t>
            </a:r>
            <a:endParaRPr lang="en-US" altLang="zh-CN" sz="8800" kern="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>
              <a:lnSpc>
                <a:spcPct val="120000"/>
              </a:lnSpc>
            </a:pP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炸场技术分析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56907" y="5564111"/>
            <a:ext cx="1684963" cy="753169"/>
          </a:xfrm>
          <a:prstGeom prst="rect">
            <a:avLst/>
          </a:prstGeom>
          <a:noFill/>
        </p:spPr>
        <p:txBody>
          <a:bodyPr anchor="t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425" y="5564112"/>
            <a:ext cx="643926" cy="643926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1255A-8DAA-D6FC-DA34-AD0D7256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FF6827"/>
                </a:solidFill>
                <a:effectLst/>
                <a:latin typeface="system-ui"/>
              </a:rPr>
              <a:t>模型架构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9596F7-7BED-4740-E14C-3872B67219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altLang="zh-CN" b="0" i="0" dirty="0">
                <a:effectLst/>
                <a:latin typeface="system-ui"/>
              </a:rPr>
              <a:t>- </a:t>
            </a:r>
            <a:r>
              <a:rPr lang="zh-CN" altLang="en-US" b="0" i="0" dirty="0">
                <a:effectLst/>
                <a:latin typeface="system-ui"/>
              </a:rPr>
              <a:t>分组查询注意力（</a:t>
            </a:r>
            <a:r>
              <a:rPr lang="en" altLang="zh-CN" b="0" i="0" dirty="0">
                <a:effectLst/>
                <a:latin typeface="system-ui"/>
              </a:rPr>
              <a:t>GQA</a:t>
            </a:r>
            <a:r>
              <a:rPr lang="zh-CN" altLang="en" b="0" i="0" dirty="0">
                <a:effectLst/>
                <a:latin typeface="system-ui"/>
              </a:rPr>
              <a:t>）：</a:t>
            </a:r>
            <a:r>
              <a:rPr lang="zh-CN" altLang="en-US" b="0" i="0" dirty="0">
                <a:effectLst/>
                <a:latin typeface="system-ui"/>
              </a:rPr>
              <a:t>带有</a:t>
            </a:r>
            <a:r>
              <a:rPr lang="en-US" altLang="zh-CN" b="0" i="0" dirty="0">
                <a:effectLst/>
                <a:latin typeface="system-ui"/>
              </a:rPr>
              <a:t>8</a:t>
            </a:r>
            <a:r>
              <a:rPr lang="zh-CN" altLang="en-US" b="0" i="0" dirty="0">
                <a:effectLst/>
                <a:latin typeface="system-ui"/>
              </a:rPr>
              <a:t>个键</a:t>
            </a:r>
            <a:r>
              <a:rPr lang="en-US" altLang="zh-CN" b="0" i="0" dirty="0">
                <a:effectLst/>
                <a:latin typeface="system-ui"/>
              </a:rPr>
              <a:t>-</a:t>
            </a:r>
            <a:r>
              <a:rPr lang="zh-CN" altLang="en-US" b="0" i="0" dirty="0">
                <a:effectLst/>
                <a:latin typeface="system-ui"/>
              </a:rPr>
              <a:t>值头，提升推理速度并减少解码时的</a:t>
            </a:r>
            <a:r>
              <a:rPr lang="en" altLang="zh-CN" b="0" i="0" dirty="0">
                <a:effectLst/>
                <a:latin typeface="system-ui"/>
              </a:rPr>
              <a:t>KV</a:t>
            </a:r>
            <a:r>
              <a:rPr lang="zh-CN" altLang="en-US" b="0" i="0" dirty="0">
                <a:effectLst/>
                <a:latin typeface="system-ui"/>
              </a:rPr>
              <a:t>缓存</a:t>
            </a:r>
          </a:p>
          <a:p>
            <a:pPr algn="just"/>
            <a:r>
              <a:rPr lang="en-US" altLang="zh-CN" b="0" i="0" dirty="0">
                <a:effectLst/>
                <a:latin typeface="system-ui"/>
              </a:rPr>
              <a:t>- </a:t>
            </a:r>
            <a:r>
              <a:rPr lang="zh-CN" altLang="en-US" b="0" i="0" dirty="0">
                <a:effectLst/>
                <a:latin typeface="system-ui"/>
              </a:rPr>
              <a:t>注意力掩码：防止同一序列中不同文档之间出现自注意力。这个技巧在标准预训练中效果有限，但对很长的序列进行继续预训练时非常重要</a:t>
            </a:r>
          </a:p>
          <a:p>
            <a:pPr algn="just"/>
            <a:r>
              <a:rPr lang="en-US" altLang="zh-CN" b="0" i="0" dirty="0">
                <a:effectLst/>
                <a:latin typeface="system-ui"/>
              </a:rPr>
              <a:t>- 128</a:t>
            </a:r>
            <a:r>
              <a:rPr lang="en" altLang="zh-CN" b="0" i="0" dirty="0">
                <a:effectLst/>
                <a:latin typeface="system-ui"/>
              </a:rPr>
              <a:t>K token</a:t>
            </a:r>
            <a:r>
              <a:rPr lang="zh-CN" altLang="en-US" b="0" i="0" dirty="0">
                <a:effectLst/>
                <a:latin typeface="system-ui"/>
              </a:rPr>
              <a:t>词表：包括</a:t>
            </a:r>
            <a:r>
              <a:rPr lang="en" altLang="zh-CN" b="0" i="0" dirty="0" err="1">
                <a:effectLst/>
                <a:latin typeface="system-ui"/>
              </a:rPr>
              <a:t>tiktoken</a:t>
            </a:r>
            <a:r>
              <a:rPr lang="zh-CN" altLang="en-US" b="0" i="0" dirty="0">
                <a:effectLst/>
                <a:latin typeface="system-ui"/>
              </a:rPr>
              <a:t>中的</a:t>
            </a:r>
            <a:r>
              <a:rPr lang="en-US" altLang="zh-CN" b="0" i="0" dirty="0">
                <a:effectLst/>
                <a:latin typeface="system-ui"/>
              </a:rPr>
              <a:t>100</a:t>
            </a:r>
            <a:r>
              <a:rPr lang="en" altLang="zh-CN" b="0" i="0" dirty="0">
                <a:effectLst/>
                <a:latin typeface="system-ui"/>
              </a:rPr>
              <a:t>K</a:t>
            </a:r>
            <a:r>
              <a:rPr lang="zh-CN" altLang="en-US" b="0" i="0" dirty="0">
                <a:effectLst/>
                <a:latin typeface="system-ui"/>
              </a:rPr>
              <a:t>以及额外的</a:t>
            </a:r>
            <a:r>
              <a:rPr lang="en-US" altLang="zh-CN" b="0" i="0" dirty="0">
                <a:effectLst/>
                <a:latin typeface="system-ui"/>
              </a:rPr>
              <a:t>28</a:t>
            </a:r>
            <a:r>
              <a:rPr lang="en" altLang="zh-CN" b="0" i="0" dirty="0">
                <a:effectLst/>
                <a:latin typeface="system-ui"/>
              </a:rPr>
              <a:t>K</a:t>
            </a:r>
            <a:r>
              <a:rPr lang="zh-CN" altLang="en" b="0" i="0" dirty="0">
                <a:effectLst/>
                <a:latin typeface="system-ui"/>
              </a:rPr>
              <a:t>，</a:t>
            </a:r>
            <a:r>
              <a:rPr lang="zh-CN" altLang="en-US" b="0" i="0" dirty="0">
                <a:effectLst/>
                <a:latin typeface="system-ui"/>
              </a:rPr>
              <a:t>以更好支持非英语语言。与</a:t>
            </a:r>
            <a:r>
              <a:rPr lang="en" altLang="zh-CN" b="0" i="0" dirty="0">
                <a:effectLst/>
                <a:latin typeface="system-ui"/>
              </a:rPr>
              <a:t>Llama 2</a:t>
            </a:r>
            <a:r>
              <a:rPr lang="zh-CN" altLang="en-US" b="0" i="0" dirty="0">
                <a:effectLst/>
                <a:latin typeface="system-ui"/>
              </a:rPr>
              <a:t>相比，同时提高了英语和非英语的压缩比率</a:t>
            </a:r>
          </a:p>
          <a:p>
            <a:pPr algn="just"/>
            <a:r>
              <a:rPr lang="en-US" altLang="zh-CN" b="0" i="0" dirty="0">
                <a:effectLst/>
                <a:latin typeface="system-ui"/>
              </a:rPr>
              <a:t>- </a:t>
            </a:r>
            <a:r>
              <a:rPr lang="zh-CN" altLang="en-US" b="0" i="0" dirty="0">
                <a:effectLst/>
                <a:latin typeface="system-ui"/>
              </a:rPr>
              <a:t>将</a:t>
            </a:r>
            <a:r>
              <a:rPr lang="en" altLang="zh-CN" b="0" i="0" dirty="0" err="1">
                <a:effectLst/>
                <a:latin typeface="system-ui"/>
              </a:rPr>
              <a:t>RoPE</a:t>
            </a:r>
            <a:r>
              <a:rPr lang="zh-CN" altLang="en-US" b="0" i="0" dirty="0">
                <a:effectLst/>
                <a:latin typeface="system-ui"/>
              </a:rPr>
              <a:t>的超参数</a:t>
            </a:r>
            <a:r>
              <a:rPr lang="el-GR" altLang="zh-CN" b="0" i="0" dirty="0">
                <a:effectLst/>
                <a:latin typeface="system-ui"/>
              </a:rPr>
              <a:t>θ</a:t>
            </a:r>
            <a:r>
              <a:rPr lang="zh-CN" altLang="en-US" b="0" i="0" dirty="0">
                <a:effectLst/>
                <a:latin typeface="system-ui"/>
              </a:rPr>
              <a:t>设置为</a:t>
            </a:r>
            <a:r>
              <a:rPr lang="en-US" altLang="zh-CN" b="0" i="0" dirty="0">
                <a:effectLst/>
                <a:latin typeface="system-ui"/>
              </a:rPr>
              <a:t>500,000</a:t>
            </a:r>
            <a:r>
              <a:rPr lang="zh-CN" altLang="en-US" b="0" i="0" dirty="0">
                <a:effectLst/>
                <a:latin typeface="system-ui"/>
              </a:rPr>
              <a:t>：更好支持长上下文</a:t>
            </a:r>
          </a:p>
          <a:p>
            <a:pPr algn="just"/>
            <a:r>
              <a:rPr lang="zh-CN" altLang="en-US" b="0" i="0" dirty="0">
                <a:effectLst/>
                <a:latin typeface="system-ui"/>
              </a:rPr>
              <a:t>模型的关键超参数如表</a:t>
            </a:r>
            <a:r>
              <a:rPr lang="en-US" altLang="zh-CN" b="0" i="0" dirty="0">
                <a:effectLst/>
                <a:latin typeface="system-ui"/>
              </a:rPr>
              <a:t>3</a:t>
            </a:r>
            <a:r>
              <a:rPr lang="zh-CN" altLang="en-US" b="0" i="0" dirty="0">
                <a:effectLst/>
                <a:latin typeface="system-ui"/>
              </a:rPr>
              <a:t>所示，基于数据量和训练算力，模型的大小达到了</a:t>
            </a:r>
            <a:r>
              <a:rPr lang="en" altLang="zh-CN" b="0" i="0" dirty="0">
                <a:effectLst/>
                <a:latin typeface="system-ui"/>
              </a:rPr>
              <a:t>Scaling Law</a:t>
            </a:r>
            <a:r>
              <a:rPr lang="zh-CN" altLang="en-US" b="0" i="0" dirty="0">
                <a:effectLst/>
                <a:latin typeface="system-ui"/>
              </a:rPr>
              <a:t>所揭示的算力最优化。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A24D6C-EE94-0165-C854-FDAB8D737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81" y="2311562"/>
            <a:ext cx="7772400" cy="2234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677718-031B-E33B-BB7E-319A433BB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61" y="3418096"/>
            <a:ext cx="7772400" cy="27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77CBB8-783C-B50A-D87F-8CF94C425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ED3C8F-594F-90DA-B779-569D0D8BC9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于是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GQA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呢，是简单的把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MHA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分成几组，每组共用一个就好了。从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Llama2-70b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还有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Llama3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全系来看呢，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GQA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这个确实是在性能与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KV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缓存的显存占用上获得了很好的平衡。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DFB0135-C460-C523-B6D2-BC7EF82FF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640" y="2207977"/>
            <a:ext cx="9870123" cy="391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234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17B6E-33A9-088D-A767-A07302DB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FF6827"/>
                </a:solidFill>
                <a:effectLst/>
                <a:latin typeface="system-ui"/>
              </a:rPr>
              <a:t>并行效率</a:t>
            </a:r>
            <a:br>
              <a:rPr lang="zh-CN" altLang="en-US" b="0" i="0" dirty="0">
                <a:effectLst/>
                <a:latin typeface="system-ui"/>
              </a:rPr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053ED1-546B-0FEF-CF50-5D4288B7B2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zh-CN" altLang="en-US" b="0" i="0" dirty="0">
                <a:effectLst/>
                <a:latin typeface="system-ui"/>
              </a:rPr>
              <a:t>要在</a:t>
            </a:r>
            <a:r>
              <a:rPr lang="en-US" altLang="zh-CN" b="0" i="0" dirty="0">
                <a:effectLst/>
                <a:latin typeface="system-ui"/>
              </a:rPr>
              <a:t>1.6</a:t>
            </a:r>
            <a:r>
              <a:rPr lang="zh-CN" altLang="en-US" b="0" i="0" dirty="0">
                <a:effectLst/>
                <a:latin typeface="system-ui"/>
              </a:rPr>
              <a:t>万张</a:t>
            </a:r>
            <a:r>
              <a:rPr lang="en" altLang="zh-CN" b="0" i="0" dirty="0">
                <a:effectLst/>
                <a:latin typeface="system-ui"/>
              </a:rPr>
              <a:t>GPU</a:t>
            </a:r>
            <a:r>
              <a:rPr lang="zh-CN" altLang="en-US" b="0" i="0" dirty="0">
                <a:effectLst/>
                <a:latin typeface="system-ui"/>
              </a:rPr>
              <a:t>上训练</a:t>
            </a:r>
            <a:r>
              <a:rPr lang="en-US" altLang="zh-CN" b="0" i="0" dirty="0">
                <a:effectLst/>
                <a:latin typeface="system-ui"/>
              </a:rPr>
              <a:t>405</a:t>
            </a:r>
            <a:r>
              <a:rPr lang="en" altLang="zh-CN" b="0" i="0" dirty="0">
                <a:effectLst/>
                <a:latin typeface="system-ui"/>
              </a:rPr>
              <a:t>B</a:t>
            </a:r>
            <a:r>
              <a:rPr lang="zh-CN" altLang="en-US" b="0" i="0" dirty="0">
                <a:effectLst/>
                <a:latin typeface="system-ui"/>
              </a:rPr>
              <a:t>的模型，仅仅是考虑并行和故障处理，就已经是一个大工程了。</a:t>
            </a:r>
          </a:p>
          <a:p>
            <a:pPr algn="just"/>
            <a:r>
              <a:rPr lang="zh-CN" altLang="en-US" b="0" i="0" dirty="0">
                <a:effectLst/>
                <a:latin typeface="system-ui"/>
              </a:rPr>
              <a:t>除了模型本身，论文对训练过程使用的并行化方案，以及存储、网络等基础设施都进行了阐述。</a:t>
            </a:r>
          </a:p>
          <a:p>
            <a:pPr algn="just"/>
            <a:r>
              <a:rPr lang="en" altLang="zh-CN" b="0" i="0" dirty="0">
                <a:effectLst/>
                <a:latin typeface="system-ui"/>
              </a:rPr>
              <a:t>Llama 3.1</a:t>
            </a:r>
            <a:r>
              <a:rPr lang="zh-CN" altLang="en-US" b="0" i="0" dirty="0">
                <a:effectLst/>
                <a:latin typeface="system-ui"/>
              </a:rPr>
              <a:t>的训练采用</a:t>
            </a:r>
            <a:r>
              <a:rPr lang="en-US" altLang="zh-CN" b="0" i="0" dirty="0">
                <a:effectLst/>
                <a:latin typeface="system-ui"/>
              </a:rPr>
              <a:t>4</a:t>
            </a:r>
            <a:r>
              <a:rPr lang="en" altLang="zh-CN" b="0" i="0" dirty="0">
                <a:effectLst/>
                <a:latin typeface="system-ui"/>
              </a:rPr>
              <a:t>D</a:t>
            </a:r>
            <a:r>
              <a:rPr lang="zh-CN" altLang="en-US" b="0" i="0" dirty="0">
                <a:effectLst/>
                <a:latin typeface="system-ui"/>
              </a:rPr>
              <a:t>并行（张量</a:t>
            </a:r>
            <a:r>
              <a:rPr lang="en-US" altLang="zh-CN" b="0" i="0" dirty="0">
                <a:effectLst/>
                <a:latin typeface="system-ui"/>
              </a:rPr>
              <a:t>+</a:t>
            </a:r>
            <a:r>
              <a:rPr lang="zh-CN" altLang="en-US" b="0" i="0" dirty="0">
                <a:effectLst/>
                <a:latin typeface="system-ui"/>
              </a:rPr>
              <a:t>流水线</a:t>
            </a:r>
            <a:r>
              <a:rPr lang="en-US" altLang="zh-CN" b="0" i="0" dirty="0">
                <a:effectLst/>
                <a:latin typeface="system-ui"/>
              </a:rPr>
              <a:t>+</a:t>
            </a:r>
            <a:r>
              <a:rPr lang="zh-CN" altLang="en-US" b="0" i="0" dirty="0">
                <a:effectLst/>
                <a:latin typeface="system-ui"/>
              </a:rPr>
              <a:t>上下文</a:t>
            </a:r>
            <a:r>
              <a:rPr lang="en-US" altLang="zh-CN" b="0" i="0" dirty="0">
                <a:effectLst/>
                <a:latin typeface="system-ui"/>
              </a:rPr>
              <a:t>+</a:t>
            </a:r>
            <a:r>
              <a:rPr lang="zh-CN" altLang="en-US" b="0" i="0" dirty="0">
                <a:effectLst/>
                <a:latin typeface="system-ui"/>
              </a:rPr>
              <a:t>数据），在</a:t>
            </a:r>
            <a:r>
              <a:rPr lang="en" altLang="zh-CN" b="0" i="0" dirty="0">
                <a:effectLst/>
                <a:latin typeface="system-ui"/>
              </a:rPr>
              <a:t>BF16</a:t>
            </a:r>
            <a:r>
              <a:rPr lang="zh-CN" altLang="en-US" b="0" i="0" dirty="0">
                <a:effectLst/>
                <a:latin typeface="system-ui"/>
              </a:rPr>
              <a:t>精度下，</a:t>
            </a:r>
            <a:r>
              <a:rPr lang="en" altLang="zh-CN" b="0" i="0" dirty="0">
                <a:effectLst/>
                <a:latin typeface="system-ui"/>
              </a:rPr>
              <a:t>GPU</a:t>
            </a:r>
            <a:r>
              <a:rPr lang="zh-CN" altLang="en-US" b="0" i="0" dirty="0">
                <a:effectLst/>
                <a:latin typeface="system-ui"/>
              </a:rPr>
              <a:t>利用率（</a:t>
            </a:r>
            <a:r>
              <a:rPr lang="en" altLang="zh-CN" b="0" i="0" dirty="0">
                <a:effectLst/>
                <a:latin typeface="system-ui"/>
              </a:rPr>
              <a:t>MFU</a:t>
            </a:r>
            <a:r>
              <a:rPr lang="zh-CN" altLang="en" b="0" i="0" dirty="0">
                <a:effectLst/>
                <a:latin typeface="system-ui"/>
              </a:rPr>
              <a:t>）</a:t>
            </a:r>
            <a:r>
              <a:rPr lang="zh-CN" altLang="en-US" b="0" i="0" dirty="0">
                <a:effectLst/>
                <a:latin typeface="system-ui"/>
              </a:rPr>
              <a:t>约为</a:t>
            </a:r>
            <a:r>
              <a:rPr lang="en-US" altLang="zh-CN" b="0" i="0" dirty="0">
                <a:effectLst/>
                <a:latin typeface="system-ui"/>
              </a:rPr>
              <a:t>38%</a:t>
            </a:r>
            <a:r>
              <a:rPr lang="zh-CN" altLang="en-US" b="0" i="0" dirty="0">
                <a:effectLst/>
                <a:latin typeface="system-ui"/>
              </a:rPr>
              <a:t>～</a:t>
            </a:r>
            <a:r>
              <a:rPr lang="en-US" altLang="zh-CN" b="0" i="0" dirty="0">
                <a:effectLst/>
                <a:latin typeface="system-ui"/>
              </a:rPr>
              <a:t>41%</a:t>
            </a:r>
            <a:r>
              <a:rPr lang="zh-CN" altLang="en-US" b="0" i="0" dirty="0">
                <a:effectLst/>
                <a:latin typeface="system-ui"/>
              </a:rPr>
              <a:t>。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294CC4-B0BB-A58D-38CF-94FB39AAA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81" y="2529610"/>
            <a:ext cx="7772400" cy="17987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7F2ADC-B28A-627A-1D1D-E52A02152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621" y="2936545"/>
            <a:ext cx="7772400" cy="344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73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DB68A-5415-B931-874B-45C41BE7E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3DCDAB-8C76-2418-E0AD-61F4B0AC29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660677-04FA-1AE8-11FC-35E8B608B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81" y="2019993"/>
            <a:ext cx="7772400" cy="281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01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707654-2608-80FD-9ED1-4D12A802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9CFAD-B81D-0E9F-1F8E-755F806EA8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0" i="0" dirty="0">
                <a:effectLst/>
                <a:latin typeface="system-ui"/>
              </a:rPr>
              <a:t>论文将全部</a:t>
            </a:r>
            <a:r>
              <a:rPr lang="en-US" altLang="zh-CN" b="0" i="0" dirty="0">
                <a:effectLst/>
                <a:latin typeface="system-ui"/>
              </a:rPr>
              <a:t>419</a:t>
            </a:r>
            <a:r>
              <a:rPr lang="zh-CN" altLang="en-US" b="0" i="0" dirty="0">
                <a:effectLst/>
                <a:latin typeface="system-ui"/>
              </a:rPr>
              <a:t>次意外中断的故障原因都详细列出（表</a:t>
            </a:r>
            <a:r>
              <a:rPr lang="en-US" altLang="zh-CN" b="0" i="0" dirty="0">
                <a:effectLst/>
                <a:latin typeface="system-ui"/>
              </a:rPr>
              <a:t>5</a:t>
            </a:r>
            <a:r>
              <a:rPr lang="zh-CN" altLang="en-US" b="0" i="0" dirty="0">
                <a:effectLst/>
                <a:latin typeface="system-ui"/>
              </a:rPr>
              <a:t>），对未来的</a:t>
            </a:r>
            <a:r>
              <a:rPr lang="en" altLang="zh-CN" b="0" i="0" dirty="0">
                <a:effectLst/>
                <a:latin typeface="system-ui"/>
              </a:rPr>
              <a:t>GPU</a:t>
            </a:r>
            <a:r>
              <a:rPr lang="zh-CN" altLang="en-US" b="0" i="0" dirty="0">
                <a:effectLst/>
                <a:latin typeface="system-ui"/>
              </a:rPr>
              <a:t>集群搭建有非常重要的借鉴意义。其中确认或怀疑与硬件相关的问题占比达到了</a:t>
            </a:r>
            <a:r>
              <a:rPr lang="en-US" altLang="zh-CN" b="0" i="0" dirty="0">
                <a:effectLst/>
                <a:latin typeface="system-ui"/>
              </a:rPr>
              <a:t>78%</a:t>
            </a:r>
            <a:r>
              <a:rPr lang="zh-CN" altLang="en-US" b="0" i="0" dirty="0">
                <a:effectLst/>
                <a:latin typeface="system-ui"/>
              </a:rPr>
              <a:t>。由于集群的自动化运维比较完善，尽管故障次数多，但大部分都可以被自动处理。整个过程中，只有</a:t>
            </a:r>
            <a:r>
              <a:rPr lang="en-US" altLang="zh-CN" b="0" i="0" dirty="0">
                <a:effectLst/>
                <a:latin typeface="system-ui"/>
              </a:rPr>
              <a:t>3</a:t>
            </a:r>
            <a:r>
              <a:rPr lang="zh-CN" altLang="en-US" b="0" i="0" dirty="0">
                <a:effectLst/>
                <a:latin typeface="system-ui"/>
              </a:rPr>
              <a:t>次故障需要手动干预。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AAEC55-681D-A168-4A05-1F6237776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81" y="1045240"/>
            <a:ext cx="7772400" cy="476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9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FB48ED-7F91-DF0A-9775-2C789E1B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FF6827"/>
                </a:solidFill>
                <a:effectLst/>
                <a:latin typeface="system-ui"/>
              </a:rPr>
              <a:t>提高特定能力的性能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C08E7-6A0D-BE0F-05EB-A8D2B88785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zh-CN" altLang="en-US" b="0" i="0" dirty="0">
                <a:effectLst/>
                <a:latin typeface="system-ui"/>
              </a:rPr>
              <a:t>为了提高模型的编码能力，</a:t>
            </a:r>
            <a:r>
              <a:rPr lang="en" altLang="zh-CN" b="0" i="0" dirty="0">
                <a:effectLst/>
                <a:latin typeface="system-ui"/>
              </a:rPr>
              <a:t>Meta</a:t>
            </a:r>
            <a:r>
              <a:rPr lang="zh-CN" altLang="en-US" b="0" i="0" dirty="0">
                <a:effectLst/>
                <a:latin typeface="system-ui"/>
              </a:rPr>
              <a:t>采用了训练代码专家、生成</a:t>
            </a:r>
            <a:r>
              <a:rPr lang="en" altLang="zh-CN" b="0" i="0" dirty="0">
                <a:effectLst/>
                <a:latin typeface="system-ui"/>
              </a:rPr>
              <a:t>SFT</a:t>
            </a:r>
            <a:r>
              <a:rPr lang="zh-CN" altLang="en-US" b="0" i="0" dirty="0">
                <a:effectLst/>
                <a:latin typeface="system-ui"/>
              </a:rPr>
              <a:t>合成数据、通过系统提示引导改进格式，以及创建质量过滤器（从训练数据中删除不良样本）等方法。</a:t>
            </a:r>
          </a:p>
          <a:p>
            <a:pPr algn="l"/>
            <a:br>
              <a:rPr lang="zh-CN" altLang="en-US" dirty="0"/>
            </a:b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1.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新的 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RoPE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扩展方法</a:t>
            </a:r>
            <a:b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</a:b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使用有趣的低和高缩放因子，并缩放 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inv_freq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向量，可以一次性计算完成，因此不需要动态重新计算。使用了从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8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K tokens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到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128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K tokens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6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阶段逐步扩展方法，总共使用了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800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B tokens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。</a:t>
            </a:r>
          </a:p>
          <a:p>
            <a:pPr algn="l"/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2.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训练</a:t>
            </a:r>
            <a:b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</a:b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使用 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bfloat16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 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MFU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从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38%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提高到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43%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。使用流水线并行和 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FSDP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。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模型平均用于 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RM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、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SFT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和 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DPO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阶段。</a:t>
            </a:r>
          </a:p>
          <a:p>
            <a:pPr algn="l"/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3.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数据混合</a:t>
            </a:r>
            <a:b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</a:b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50%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的常识知识</a:t>
            </a:r>
            <a:b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</a:b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25%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的数学和推理</a:t>
            </a:r>
            <a:b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</a:b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17%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的代码数据和任务</a:t>
            </a:r>
            <a:b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</a:b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8%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的多语言数据</a:t>
            </a:r>
          </a:p>
          <a:p>
            <a:pPr algn="l"/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4.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预处理步骤</a:t>
            </a:r>
            <a:b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</a:b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使用 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Roberta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、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DistilRoberta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和 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fasttext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过滤高质量数据。进行了大量的数据去重和使用启发式方法去除不良数据。</a:t>
            </a:r>
          </a:p>
          <a:p>
            <a:pPr algn="l"/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5. 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Float8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量化</a:t>
            </a:r>
            <a:b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</a:b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将权重量化为 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fp8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将输入量化为 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fp8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然后乘以缩放因子。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fp8 x fp8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然后输出为 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bf16</a:t>
            </a:r>
            <a:r>
              <a:rPr lang="zh-CN" altLang="en" b="0" i="0">
                <a:solidFill>
                  <a:srgbClr val="191B1F"/>
                </a:solidFill>
                <a:effectLst/>
                <a:latin typeface="-apple-system"/>
              </a:rPr>
              <a:t>。</a:t>
            </a:r>
            <a:r>
              <a:rPr lang="zh-CN" altLang="en-US" b="0" i="0">
                <a:solidFill>
                  <a:srgbClr val="191B1F"/>
                </a:solidFill>
                <a:effectLst/>
                <a:latin typeface="-apple-system"/>
              </a:rPr>
              <a:t>用于推理速度更快，显存使用更少。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64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A07264A-5B8D-AC69-24C3-31DB53DC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DAFB10D-6DE5-5B84-E1A6-5B3385BA08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" altLang="zh-CN" b="0" i="0" dirty="0">
                <a:effectLst/>
                <a:latin typeface="system-ui"/>
              </a:rPr>
              <a:t>Llama 3.1</a:t>
            </a:r>
            <a:r>
              <a:rPr lang="zh-CN" altLang="en-US" b="0" i="0" dirty="0">
                <a:effectLst/>
                <a:latin typeface="system-ui"/>
              </a:rPr>
              <a:t>训练集群的故障处理也十分出色，达到了超过</a:t>
            </a:r>
            <a:r>
              <a:rPr lang="en-US" altLang="zh-CN" b="0" i="0" dirty="0">
                <a:effectLst/>
                <a:latin typeface="system-ui"/>
              </a:rPr>
              <a:t>90%</a:t>
            </a:r>
            <a:r>
              <a:rPr lang="zh-CN" altLang="en-US" b="0" i="0" dirty="0">
                <a:effectLst/>
                <a:latin typeface="system-ui"/>
              </a:rPr>
              <a:t>的有效训练时间，但这依旧意味着，总共</a:t>
            </a:r>
            <a:r>
              <a:rPr lang="en-US" altLang="zh-CN" b="0" i="0" dirty="0">
                <a:effectLst/>
                <a:latin typeface="system-ui"/>
              </a:rPr>
              <a:t>54</a:t>
            </a:r>
            <a:r>
              <a:rPr lang="zh-CN" altLang="en-US" b="0" i="0" dirty="0">
                <a:effectLst/>
                <a:latin typeface="system-ui"/>
              </a:rPr>
              <a:t>天的预训练过程中，每天都至少有一次中断。</a:t>
            </a:r>
          </a:p>
          <a:p>
            <a:pPr algn="just"/>
            <a:r>
              <a:rPr lang="zh-CN" altLang="en-US" b="0" i="0" dirty="0">
                <a:effectLst/>
                <a:latin typeface="system-ui"/>
              </a:rPr>
              <a:t>论文将全部</a:t>
            </a:r>
            <a:r>
              <a:rPr lang="en-US" altLang="zh-CN" b="0" i="0" dirty="0">
                <a:effectLst/>
                <a:latin typeface="system-ui"/>
              </a:rPr>
              <a:t>419</a:t>
            </a:r>
            <a:r>
              <a:rPr lang="zh-CN" altLang="en-US" b="0" i="0" dirty="0">
                <a:effectLst/>
                <a:latin typeface="system-ui"/>
              </a:rPr>
              <a:t>次意外中断的故障原因都详细列出（表</a:t>
            </a:r>
            <a:r>
              <a:rPr lang="en-US" altLang="zh-CN" b="0" i="0" dirty="0">
                <a:effectLst/>
                <a:latin typeface="system-ui"/>
              </a:rPr>
              <a:t>5</a:t>
            </a:r>
            <a:r>
              <a:rPr lang="zh-CN" altLang="en-US" b="0" i="0" dirty="0">
                <a:effectLst/>
                <a:latin typeface="system-ui"/>
              </a:rPr>
              <a:t>），对未来的</a:t>
            </a:r>
            <a:r>
              <a:rPr lang="en" altLang="zh-CN" b="0" i="0" dirty="0">
                <a:effectLst/>
                <a:latin typeface="system-ui"/>
              </a:rPr>
              <a:t>GPU</a:t>
            </a:r>
            <a:r>
              <a:rPr lang="zh-CN" altLang="en-US" b="0" i="0" dirty="0">
                <a:effectLst/>
                <a:latin typeface="system-ui"/>
              </a:rPr>
              <a:t>集群搭建有非常重要的借鉴意义。其中确认或怀疑与硬件相关的问题占比达到了</a:t>
            </a:r>
            <a:r>
              <a:rPr lang="en-US" altLang="zh-CN" b="0" i="0" dirty="0">
                <a:effectLst/>
                <a:latin typeface="system-ui"/>
              </a:rPr>
              <a:t>78%</a:t>
            </a:r>
            <a:r>
              <a:rPr lang="zh-CN" altLang="en-US" b="0" i="0" dirty="0">
                <a:effectLst/>
                <a:latin typeface="system-ui"/>
              </a:rPr>
              <a:t>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273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F49C1B-AF0E-B1DA-ED39-8BBDFC043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15BEEAD-C823-F4B3-3A6F-DAA7C149EC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zh-CN" altLang="en-US" b="0" i="0" dirty="0">
                <a:effectLst/>
                <a:latin typeface="system-ui"/>
              </a:rPr>
              <a:t>此外，论文还尝试使用</a:t>
            </a:r>
            <a:r>
              <a:rPr lang="en-US" altLang="zh-CN" b="0" i="0" dirty="0">
                <a:effectLst/>
                <a:latin typeface="system-ui"/>
              </a:rPr>
              <a:t>3</a:t>
            </a:r>
            <a:r>
              <a:rPr lang="zh-CN" altLang="en-US" b="0" i="0" dirty="0">
                <a:effectLst/>
                <a:latin typeface="system-ui"/>
              </a:rPr>
              <a:t>个额外阶段为</a:t>
            </a:r>
            <a:r>
              <a:rPr lang="en" altLang="zh-CN" b="0" i="0" dirty="0">
                <a:effectLst/>
                <a:latin typeface="system-ui"/>
              </a:rPr>
              <a:t>Llama 3.1</a:t>
            </a:r>
            <a:r>
              <a:rPr lang="zh-CN" altLang="en-US" b="0" i="0" dirty="0">
                <a:effectLst/>
                <a:latin typeface="system-ui"/>
              </a:rPr>
              <a:t>添加图像、视频、语音等多模态功能：</a:t>
            </a:r>
          </a:p>
          <a:p>
            <a:pPr algn="just"/>
            <a:r>
              <a:rPr lang="en-US" altLang="zh-CN" b="0" i="0" dirty="0">
                <a:effectLst/>
                <a:latin typeface="system-ui"/>
              </a:rPr>
              <a:t>- </a:t>
            </a:r>
            <a:r>
              <a:rPr lang="zh-CN" altLang="en-US" b="0" i="0" dirty="0">
                <a:effectLst/>
                <a:latin typeface="system-ui"/>
              </a:rPr>
              <a:t>多模态编码器预训练：图像和语音的编码器分开训练，前者的预训练数据是图像</a:t>
            </a:r>
            <a:r>
              <a:rPr lang="en-US" altLang="zh-CN" b="0" i="0" dirty="0">
                <a:effectLst/>
                <a:latin typeface="system-ui"/>
              </a:rPr>
              <a:t>-</a:t>
            </a:r>
            <a:r>
              <a:rPr lang="zh-CN" altLang="en-US" b="0" i="0" dirty="0">
                <a:effectLst/>
                <a:latin typeface="system-ui"/>
              </a:rPr>
              <a:t>文本对，后者则采用自监督方法，尝试通过离散化的</a:t>
            </a:r>
            <a:r>
              <a:rPr lang="en" altLang="zh-CN" b="0" i="0" dirty="0">
                <a:effectLst/>
                <a:latin typeface="system-ui"/>
              </a:rPr>
              <a:t>token</a:t>
            </a:r>
            <a:r>
              <a:rPr lang="zh-CN" altLang="en-US" b="0" i="0" dirty="0">
                <a:effectLst/>
                <a:latin typeface="system-ui"/>
              </a:rPr>
              <a:t>重建语音中被掩码的部分。</a:t>
            </a:r>
          </a:p>
          <a:p>
            <a:pPr algn="just"/>
            <a:r>
              <a:rPr lang="en-US" altLang="zh-CN" b="0" i="0" dirty="0">
                <a:effectLst/>
                <a:latin typeface="system-ui"/>
              </a:rPr>
              <a:t>- </a:t>
            </a:r>
            <a:r>
              <a:rPr lang="zh-CN" altLang="en-US" b="0" i="0" dirty="0">
                <a:effectLst/>
                <a:latin typeface="system-ui"/>
              </a:rPr>
              <a:t>视觉适配器：由一系列跨注意力层组成，将图像编码器的表示注入到经过预训练的语言模型中。以图像为基础，论文还尝试在视频</a:t>
            </a:r>
            <a:r>
              <a:rPr lang="en-US" altLang="zh-CN" b="0" i="0" dirty="0">
                <a:effectLst/>
                <a:latin typeface="system-ui"/>
              </a:rPr>
              <a:t>-</a:t>
            </a:r>
            <a:r>
              <a:rPr lang="zh-CN" altLang="en-US" b="0" i="0" dirty="0">
                <a:effectLst/>
                <a:latin typeface="system-ui"/>
              </a:rPr>
              <a:t>文本对上训练了视频适配器。</a:t>
            </a:r>
          </a:p>
          <a:p>
            <a:pPr algn="just"/>
            <a:r>
              <a:rPr lang="en-US" altLang="zh-CN" b="0" i="0" dirty="0">
                <a:effectLst/>
                <a:latin typeface="system-ui"/>
              </a:rPr>
              <a:t>- </a:t>
            </a:r>
            <a:r>
              <a:rPr lang="zh-CN" altLang="en-US" b="0" i="0" dirty="0">
                <a:effectLst/>
                <a:latin typeface="system-ui"/>
              </a:rPr>
              <a:t>语音适配器：连接语音编码器和语言模型，此外还集成了「文本到语音」系统。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614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48E864-73F1-840B-AEF1-174E793D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4F2FA7-607F-61E6-9FEB-921462F77E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2916CC-5288-7F69-0DAF-D5A8FA22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81" y="1419045"/>
            <a:ext cx="7772400" cy="40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07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9E6DC68-3B0A-E0F6-81EA-B5E3AE8C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/>
              </a:rPr>
              <a:t>模型基本信息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D34F6CC-2293-A4AC-51CE-F3D5E02853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effectLst/>
              </a:rPr>
              <a:t>Meta Llama 3.1 </a:t>
            </a:r>
            <a:r>
              <a:rPr lang="zh-CN" altLang="en-US" dirty="0">
                <a:effectLst/>
              </a:rPr>
              <a:t>多语言大型语言模型 </a:t>
            </a:r>
            <a:r>
              <a:rPr lang="en-US" altLang="zh-CN" dirty="0">
                <a:effectLst/>
              </a:rPr>
              <a:t>(</a:t>
            </a:r>
            <a:r>
              <a:rPr lang="en" altLang="zh-CN" dirty="0">
                <a:effectLst/>
              </a:rPr>
              <a:t>LLM) </a:t>
            </a:r>
            <a:r>
              <a:rPr lang="zh-CN" altLang="en-US" dirty="0">
                <a:effectLst/>
              </a:rPr>
              <a:t>集合是一组经过预训练和指令微调的生成模型，大小分别为 </a:t>
            </a:r>
            <a:r>
              <a:rPr lang="en-US" altLang="zh-CN" dirty="0">
                <a:effectLst/>
              </a:rPr>
              <a:t>8</a:t>
            </a:r>
            <a:r>
              <a:rPr lang="en" altLang="zh-CN" dirty="0">
                <a:effectLst/>
              </a:rPr>
              <a:t>B</a:t>
            </a:r>
            <a:r>
              <a:rPr lang="zh-CN" altLang="en" dirty="0">
                <a:effectLst/>
              </a:rPr>
              <a:t>、</a:t>
            </a:r>
            <a:r>
              <a:rPr lang="en" altLang="zh-CN" dirty="0">
                <a:effectLst/>
              </a:rPr>
              <a:t>70B </a:t>
            </a:r>
            <a:r>
              <a:rPr lang="zh-CN" altLang="en-US" dirty="0">
                <a:effectLst/>
              </a:rPr>
              <a:t>和 </a:t>
            </a:r>
            <a:r>
              <a:rPr lang="en-US" altLang="zh-CN" dirty="0">
                <a:effectLst/>
              </a:rPr>
              <a:t>405</a:t>
            </a:r>
            <a:r>
              <a:rPr lang="en" altLang="zh-CN" dirty="0">
                <a:effectLst/>
              </a:rPr>
              <a:t>B</a:t>
            </a:r>
            <a:r>
              <a:rPr lang="zh-CN" altLang="en" dirty="0">
                <a:effectLst/>
              </a:rPr>
              <a:t>（</a:t>
            </a:r>
            <a:r>
              <a:rPr lang="zh-CN" altLang="en-US" dirty="0">
                <a:effectLst/>
              </a:rPr>
              <a:t>文本输入 </a:t>
            </a:r>
            <a:r>
              <a:rPr lang="en-US" altLang="zh-CN" dirty="0">
                <a:effectLst/>
              </a:rPr>
              <a:t>/ </a:t>
            </a:r>
            <a:r>
              <a:rPr lang="zh-CN" altLang="en-US" dirty="0">
                <a:effectLst/>
              </a:rPr>
              <a:t>文本输出）。</a:t>
            </a:r>
            <a:r>
              <a:rPr lang="en" altLang="zh-CN" dirty="0">
                <a:effectLst/>
              </a:rPr>
              <a:t>Llama 3.1 </a:t>
            </a:r>
            <a:r>
              <a:rPr lang="zh-CN" altLang="en-US" dirty="0">
                <a:effectLst/>
              </a:rPr>
              <a:t>指令微调的纯文本模型（</a:t>
            </a:r>
            <a:r>
              <a:rPr lang="en-US" altLang="zh-CN" dirty="0">
                <a:effectLst/>
              </a:rPr>
              <a:t>8</a:t>
            </a:r>
            <a:r>
              <a:rPr lang="en" altLang="zh-CN" dirty="0">
                <a:effectLst/>
              </a:rPr>
              <a:t>B</a:t>
            </a:r>
            <a:r>
              <a:rPr lang="zh-CN" altLang="en" dirty="0">
                <a:effectLst/>
              </a:rPr>
              <a:t>、</a:t>
            </a:r>
            <a:r>
              <a:rPr lang="en" altLang="zh-CN" dirty="0">
                <a:effectLst/>
              </a:rPr>
              <a:t>70B</a:t>
            </a:r>
            <a:r>
              <a:rPr lang="zh-CN" altLang="en" dirty="0">
                <a:effectLst/>
              </a:rPr>
              <a:t>、</a:t>
            </a:r>
            <a:r>
              <a:rPr lang="en" altLang="zh-CN" dirty="0">
                <a:effectLst/>
              </a:rPr>
              <a:t>405B</a:t>
            </a:r>
            <a:r>
              <a:rPr lang="zh-CN" altLang="en" dirty="0">
                <a:effectLst/>
              </a:rPr>
              <a:t>）</a:t>
            </a:r>
            <a:r>
              <a:rPr lang="zh-CN" altLang="en-US" dirty="0">
                <a:effectLst/>
              </a:rPr>
              <a:t>针对多语言对话用例进行了优化，在常见的行业基准上优于许多可用的开源和闭源聊天模型。</a:t>
            </a:r>
            <a:br>
              <a:rPr lang="zh-CN" altLang="en-US" dirty="0"/>
            </a:br>
            <a:r>
              <a:rPr lang="zh-CN" altLang="en-US" dirty="0">
                <a:effectLst/>
              </a:rPr>
              <a:t>模型架构：</a:t>
            </a:r>
            <a:r>
              <a:rPr lang="en" altLang="zh-CN" dirty="0">
                <a:effectLst/>
              </a:rPr>
              <a:t>Llama 3.1 </a:t>
            </a:r>
            <a:r>
              <a:rPr lang="zh-CN" altLang="en-US" dirty="0">
                <a:effectLst/>
              </a:rPr>
              <a:t>是优化了的 </a:t>
            </a:r>
            <a:r>
              <a:rPr lang="en" altLang="zh-CN" dirty="0">
                <a:effectLst/>
              </a:rPr>
              <a:t>Transformer </a:t>
            </a:r>
            <a:r>
              <a:rPr lang="zh-CN" altLang="en-US" dirty="0">
                <a:effectLst/>
              </a:rPr>
              <a:t>架构自回归语言模型。微调后的版本使用 </a:t>
            </a:r>
            <a:r>
              <a:rPr lang="en" altLang="zh-CN" dirty="0">
                <a:effectLst/>
              </a:rPr>
              <a:t>SFT </a:t>
            </a:r>
            <a:r>
              <a:rPr lang="zh-CN" altLang="en-US" dirty="0">
                <a:effectLst/>
              </a:rPr>
              <a:t>和 </a:t>
            </a:r>
            <a:r>
              <a:rPr lang="en" altLang="zh-CN" dirty="0">
                <a:effectLst/>
              </a:rPr>
              <a:t>RLHF </a:t>
            </a:r>
            <a:r>
              <a:rPr lang="zh-CN" altLang="en-US" dirty="0">
                <a:effectLst/>
              </a:rPr>
              <a:t>来对齐可用性与安全偏好。</a:t>
            </a:r>
            <a:br>
              <a:rPr lang="zh-CN" altLang="en-US" dirty="0"/>
            </a:br>
            <a:r>
              <a:rPr lang="zh-CN" altLang="en-US" dirty="0">
                <a:effectLst/>
              </a:rPr>
              <a:t>支持语言：英语、德语、法语、意大利语、葡萄牙语、印地语、西班牙语和泰语。</a:t>
            </a:r>
            <a:br>
              <a:rPr lang="zh-CN" altLang="en-US" dirty="0"/>
            </a:br>
            <a:r>
              <a:rPr lang="zh-CN" altLang="en-US" dirty="0">
                <a:effectLst/>
              </a:rPr>
              <a:t>从模型卡信息可以推断，</a:t>
            </a:r>
            <a:r>
              <a:rPr lang="en" altLang="zh-CN" b="1" dirty="0">
                <a:solidFill>
                  <a:srgbClr val="3DAAD6"/>
                </a:solidFill>
                <a:effectLst/>
              </a:rPr>
              <a:t>Llama 3.1 </a:t>
            </a:r>
            <a:r>
              <a:rPr lang="zh-CN" altLang="en-US" b="1" dirty="0">
                <a:solidFill>
                  <a:srgbClr val="3DAAD6"/>
                </a:solidFill>
                <a:effectLst/>
              </a:rPr>
              <a:t>系列模型的上下文长度为 </a:t>
            </a:r>
            <a:r>
              <a:rPr lang="en-US" altLang="zh-CN" b="1" dirty="0">
                <a:solidFill>
                  <a:srgbClr val="3DAAD6"/>
                </a:solidFill>
                <a:effectLst/>
              </a:rPr>
              <a:t>128</a:t>
            </a:r>
            <a:r>
              <a:rPr lang="en" altLang="zh-CN" b="1" dirty="0">
                <a:solidFill>
                  <a:srgbClr val="3DAAD6"/>
                </a:solidFill>
                <a:effectLst/>
              </a:rPr>
              <a:t>k</a:t>
            </a:r>
            <a:r>
              <a:rPr lang="zh-CN" altLang="en" dirty="0">
                <a:effectLst/>
              </a:rPr>
              <a:t>。</a:t>
            </a:r>
            <a:r>
              <a:rPr lang="zh-CN" altLang="en-US" dirty="0">
                <a:effectLst/>
              </a:rPr>
              <a:t>所有模型版本都使用分组查询注意力（</a:t>
            </a:r>
            <a:r>
              <a:rPr lang="en" altLang="zh-CN" dirty="0">
                <a:effectLst/>
              </a:rPr>
              <a:t>GQA</a:t>
            </a:r>
            <a:r>
              <a:rPr lang="zh-CN" altLang="en" dirty="0">
                <a:effectLst/>
              </a:rPr>
              <a:t>）</a:t>
            </a:r>
            <a:r>
              <a:rPr lang="zh-CN" altLang="en-US" dirty="0">
                <a:effectLst/>
              </a:rPr>
              <a:t>来提高推理可扩展性。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具体来说，多语言大模型 </a:t>
            </a:r>
            <a:r>
              <a:rPr lang="en" altLang="zh-CN" dirty="0">
                <a:effectLst/>
              </a:rPr>
              <a:t>Llama 3.1</a:t>
            </a:r>
            <a:r>
              <a:rPr lang="zh-CN" altLang="en-US" dirty="0">
                <a:effectLst/>
              </a:rPr>
              <a:t>系列是一组预训练和指令微调的生成模型，包括</a:t>
            </a:r>
            <a:r>
              <a:rPr lang="en-US" altLang="zh-CN" dirty="0">
                <a:effectLst/>
              </a:rPr>
              <a:t>8</a:t>
            </a:r>
            <a:r>
              <a:rPr lang="en" altLang="zh-CN" dirty="0">
                <a:effectLst/>
              </a:rPr>
              <a:t>B</a:t>
            </a:r>
            <a:r>
              <a:rPr lang="zh-CN" altLang="en" dirty="0">
                <a:effectLst/>
              </a:rPr>
              <a:t>、</a:t>
            </a:r>
            <a:r>
              <a:rPr lang="en" altLang="zh-CN" dirty="0">
                <a:effectLst/>
              </a:rPr>
              <a:t>70B</a:t>
            </a:r>
            <a:r>
              <a:rPr lang="zh-CN" altLang="en-US" dirty="0">
                <a:effectLst/>
              </a:rPr>
              <a:t>和</a:t>
            </a:r>
            <a:r>
              <a:rPr lang="en-US" altLang="zh-CN" dirty="0">
                <a:effectLst/>
              </a:rPr>
              <a:t>405</a:t>
            </a:r>
            <a:r>
              <a:rPr lang="en" altLang="zh-CN" dirty="0">
                <a:effectLst/>
              </a:rPr>
              <a:t>B</a:t>
            </a:r>
            <a:r>
              <a:rPr lang="zh-CN" altLang="en-US" dirty="0">
                <a:effectLst/>
              </a:rPr>
              <a:t>三种参数规模。指令微调后的</a:t>
            </a:r>
            <a:r>
              <a:rPr lang="en" altLang="zh-CN" dirty="0">
                <a:effectLst/>
              </a:rPr>
              <a:t>Llama 3.1</a:t>
            </a:r>
            <a:r>
              <a:rPr lang="zh-CN" altLang="en-US" dirty="0">
                <a:effectLst/>
              </a:rPr>
              <a:t>纯文本模型（</a:t>
            </a:r>
            <a:r>
              <a:rPr lang="en-US" altLang="zh-CN" dirty="0">
                <a:effectLst/>
              </a:rPr>
              <a:t>8</a:t>
            </a:r>
            <a:r>
              <a:rPr lang="en" altLang="zh-CN" dirty="0">
                <a:effectLst/>
              </a:rPr>
              <a:t>B</a:t>
            </a:r>
            <a:r>
              <a:rPr lang="zh-CN" altLang="en" dirty="0">
                <a:effectLst/>
              </a:rPr>
              <a:t>、</a:t>
            </a:r>
            <a:r>
              <a:rPr lang="en" altLang="zh-CN" dirty="0">
                <a:effectLst/>
              </a:rPr>
              <a:t>70B</a:t>
            </a:r>
            <a:r>
              <a:rPr lang="zh-CN" altLang="en" dirty="0">
                <a:effectLst/>
              </a:rPr>
              <a:t>、</a:t>
            </a:r>
            <a:r>
              <a:rPr lang="en" altLang="zh-CN" dirty="0">
                <a:effectLst/>
              </a:rPr>
              <a:t>405B</a:t>
            </a:r>
            <a:r>
              <a:rPr lang="zh-CN" altLang="en" dirty="0">
                <a:effectLst/>
              </a:rPr>
              <a:t>），</a:t>
            </a:r>
            <a:r>
              <a:rPr lang="zh-CN" altLang="en-US" dirty="0">
                <a:effectLst/>
              </a:rPr>
              <a:t>针对多语言对话用例进行了优化。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7875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B453A-3DA2-8C34-2978-4F078E8C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D52AA0-D607-91B7-0A90-766929B156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4CBAC8-BF25-2D6C-993E-62F223B3D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81" y="656363"/>
            <a:ext cx="7772400" cy="554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10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260C1F4-2498-91D2-838D-FB4ED4D4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78ECAE9-459F-AE35-2C25-800AAEE64E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在模型架构方面，作为</a:t>
            </a:r>
            <a:r>
              <a:rPr lang="en" altLang="zh-CN" dirty="0">
                <a:effectLst/>
              </a:rPr>
              <a:t>Meta</a:t>
            </a:r>
            <a:r>
              <a:rPr lang="zh-CN" altLang="en-US" dirty="0">
                <a:effectLst/>
              </a:rPr>
              <a:t>迄今为止最大的模型，</a:t>
            </a:r>
            <a:r>
              <a:rPr lang="en" altLang="zh-CN" dirty="0">
                <a:effectLst/>
              </a:rPr>
              <a:t>Llama 3.1 </a:t>
            </a:r>
            <a:r>
              <a:rPr lang="zh-CN" altLang="en-US" dirty="0">
                <a:effectLst/>
              </a:rPr>
              <a:t>在超过 </a:t>
            </a:r>
            <a:r>
              <a:rPr lang="en-US" altLang="zh-CN" dirty="0">
                <a:effectLst/>
              </a:rPr>
              <a:t>15 </a:t>
            </a:r>
            <a:r>
              <a:rPr lang="zh-CN" altLang="en-US" dirty="0">
                <a:effectLst/>
              </a:rPr>
              <a:t>万亿个</a:t>
            </a:r>
            <a:r>
              <a:rPr lang="en" altLang="zh-CN" dirty="0">
                <a:effectLst/>
              </a:rPr>
              <a:t>token</a:t>
            </a:r>
            <a:r>
              <a:rPr lang="zh-CN" altLang="en-US" dirty="0">
                <a:effectLst/>
              </a:rPr>
              <a:t>的数据上进行训练，预训练数据日期截止到</a:t>
            </a:r>
            <a:r>
              <a:rPr lang="en-US" altLang="zh-CN" dirty="0">
                <a:effectLst/>
              </a:rPr>
              <a:t>2023</a:t>
            </a:r>
            <a:r>
              <a:rPr lang="zh-CN" altLang="en-US" dirty="0">
                <a:effectLst/>
              </a:rPr>
              <a:t>年</a:t>
            </a:r>
            <a:r>
              <a:rPr lang="en-US" altLang="zh-CN" dirty="0">
                <a:effectLst/>
              </a:rPr>
              <a:t>12</a:t>
            </a:r>
            <a:r>
              <a:rPr lang="zh-CN" altLang="en-US" dirty="0">
                <a:effectLst/>
              </a:rPr>
              <a:t>月。为了在合理的时间内在如此大规模上实现训练并取得期望的成果，</a:t>
            </a:r>
            <a:r>
              <a:rPr lang="en" altLang="zh-CN" dirty="0">
                <a:effectLst/>
              </a:rPr>
              <a:t>Meta</a:t>
            </a:r>
            <a:r>
              <a:rPr lang="zh-CN" altLang="en-US" dirty="0">
                <a:effectLst/>
              </a:rPr>
              <a:t>优化了整个训练堆栈，用了超过</a:t>
            </a:r>
            <a:r>
              <a:rPr lang="en-US" altLang="zh-CN" dirty="0">
                <a:effectLst/>
              </a:rPr>
              <a:t>16000</a:t>
            </a:r>
            <a:r>
              <a:rPr lang="zh-CN" altLang="en-US" dirty="0">
                <a:effectLst/>
              </a:rPr>
              <a:t>块</a:t>
            </a:r>
            <a:r>
              <a:rPr lang="en" altLang="zh-CN" dirty="0">
                <a:effectLst/>
              </a:rPr>
              <a:t>H100</a:t>
            </a:r>
            <a:r>
              <a:rPr lang="zh-CN" altLang="en" dirty="0">
                <a:effectLst/>
              </a:rPr>
              <a:t>，</a:t>
            </a:r>
            <a:r>
              <a:rPr lang="en" altLang="zh-CN" dirty="0">
                <a:effectLst/>
              </a:rPr>
              <a:t>405B</a:t>
            </a:r>
            <a:r>
              <a:rPr lang="zh-CN" altLang="en-US" dirty="0">
                <a:effectLst/>
              </a:rPr>
              <a:t>是第一个在此规模上训练的</a:t>
            </a:r>
            <a:r>
              <a:rPr lang="en" altLang="zh-CN" dirty="0">
                <a:effectLst/>
              </a:rPr>
              <a:t>Llama</a:t>
            </a:r>
            <a:r>
              <a:rPr lang="zh-CN" altLang="en-US" dirty="0">
                <a:effectLst/>
              </a:rPr>
              <a:t>模型。</a:t>
            </a:r>
            <a:endParaRPr lang="zh-CN" altLang="en-US" dirty="0"/>
          </a:p>
        </p:txBody>
      </p:sp>
      <p:pic>
        <p:nvPicPr>
          <p:cNvPr id="7170" name="Picture 2" descr="图片">
            <a:extLst>
              <a:ext uri="{FF2B5EF4-FFF2-40B4-BE49-F238E27FC236}">
                <a16:creationId xmlns:a16="http://schemas.microsoft.com/office/drawing/2014/main" id="{1667BFB2-F018-7187-7390-C87B24D09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59" y="3272127"/>
            <a:ext cx="10449243" cy="285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920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7E9124-0DCB-CE2B-66D2-7E3BBCAFF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8BC993A-8AAA-1B45-1144-3EF365AFC0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这一决策使得</a:t>
            </a:r>
            <a:r>
              <a:rPr lang="en" altLang="zh-CN" dirty="0">
                <a:effectLst/>
              </a:rPr>
              <a:t>Llama 3.1</a:t>
            </a:r>
            <a:r>
              <a:rPr lang="zh-CN" altLang="en-US" dirty="0">
                <a:effectLst/>
              </a:rPr>
              <a:t>在支持长达</a:t>
            </a:r>
            <a:r>
              <a:rPr lang="en-US" altLang="zh-CN" dirty="0">
                <a:effectLst/>
              </a:rPr>
              <a:t>128</a:t>
            </a:r>
            <a:r>
              <a:rPr lang="en" altLang="zh-CN" dirty="0">
                <a:effectLst/>
              </a:rPr>
              <a:t>K</a:t>
            </a:r>
            <a:r>
              <a:rPr lang="zh-CN" altLang="en-US" dirty="0">
                <a:effectLst/>
              </a:rPr>
              <a:t>的上下文长度时，依然能够保证短文本的高质量输出，实现了对长短文本的灵活处理，而非仅专注于长文本。同时，研究团队在实施了一种迭代的后训练方法，通过每一轮的监督式微调和直接偏好优化，生成高质量的合成数据并提升模型的各项功能。与先前版本相比，</a:t>
            </a:r>
            <a:r>
              <a:rPr lang="en" altLang="zh-CN" dirty="0">
                <a:effectLst/>
              </a:rPr>
              <a:t>Llama 3.1</a:t>
            </a:r>
            <a:r>
              <a:rPr lang="zh-CN" altLang="en-US" dirty="0">
                <a:effectLst/>
              </a:rPr>
              <a:t>增加了预训练和后训练数据的数量和质量，引入了更细致的预处理和管理流程，以及更严格的质量保证和过滤技术。根据语言模型的扩展规律，</a:t>
            </a:r>
            <a:r>
              <a:rPr lang="en" altLang="zh-CN" dirty="0">
                <a:effectLst/>
              </a:rPr>
              <a:t>Llama 3.1</a:t>
            </a:r>
            <a:r>
              <a:rPr lang="zh-CN" altLang="en-US" dirty="0">
                <a:effectLst/>
              </a:rPr>
              <a:t>在性能上超越了之前使用相同训练程序的小型模型。为了应对大规模的</a:t>
            </a:r>
            <a:r>
              <a:rPr lang="en-US" altLang="zh-CN" dirty="0">
                <a:effectLst/>
              </a:rPr>
              <a:t>405</a:t>
            </a:r>
            <a:r>
              <a:rPr lang="en" altLang="zh-CN" dirty="0">
                <a:effectLst/>
              </a:rPr>
              <a:t>B</a:t>
            </a:r>
            <a:r>
              <a:rPr lang="zh-CN" altLang="en-US" dirty="0">
                <a:effectLst/>
              </a:rPr>
              <a:t>模型的运行需求，</a:t>
            </a:r>
            <a:r>
              <a:rPr lang="en" altLang="zh-CN" dirty="0">
                <a:effectLst/>
              </a:rPr>
              <a:t>Meta</a:t>
            </a:r>
            <a:r>
              <a:rPr lang="zh-CN" altLang="en-US" dirty="0">
                <a:effectLst/>
              </a:rPr>
              <a:t>把模型数据从</a:t>
            </a:r>
            <a:r>
              <a:rPr lang="en-US" altLang="zh-CN" dirty="0">
                <a:effectLst/>
              </a:rPr>
              <a:t>16</a:t>
            </a:r>
            <a:r>
              <a:rPr lang="zh-CN" altLang="en-US" dirty="0">
                <a:effectLst/>
              </a:rPr>
              <a:t>位（</a:t>
            </a:r>
            <a:r>
              <a:rPr lang="en" altLang="zh-CN" dirty="0">
                <a:effectLst/>
              </a:rPr>
              <a:t>BF16</a:t>
            </a:r>
            <a:r>
              <a:rPr lang="zh-CN" altLang="en" dirty="0">
                <a:effectLst/>
              </a:rPr>
              <a:t>）</a:t>
            </a:r>
            <a:r>
              <a:rPr lang="zh-CN" altLang="en-US" dirty="0">
                <a:effectLst/>
              </a:rPr>
              <a:t>量化减少到</a:t>
            </a:r>
            <a:r>
              <a:rPr lang="en-US" altLang="zh-CN" dirty="0">
                <a:effectLst/>
              </a:rPr>
              <a:t>8</a:t>
            </a:r>
            <a:r>
              <a:rPr lang="zh-CN" altLang="en-US" dirty="0">
                <a:effectLst/>
              </a:rPr>
              <a:t>位（</a:t>
            </a:r>
            <a:r>
              <a:rPr lang="en" altLang="zh-CN" dirty="0">
                <a:effectLst/>
              </a:rPr>
              <a:t>FP8</a:t>
            </a:r>
            <a:r>
              <a:rPr lang="zh-CN" altLang="en" dirty="0">
                <a:effectLst/>
              </a:rPr>
              <a:t>），</a:t>
            </a:r>
            <a:r>
              <a:rPr lang="zh-CN" altLang="en-US" dirty="0">
                <a:effectLst/>
              </a:rPr>
              <a:t>这大幅降低了计算资源的需求，令模型能够在单一服务器节点上运行。在</a:t>
            </a:r>
            <a:r>
              <a:rPr lang="en" altLang="zh-CN" dirty="0">
                <a:effectLst/>
              </a:rPr>
              <a:t>Llama 3.1 405B</a:t>
            </a:r>
            <a:r>
              <a:rPr lang="zh-CN" altLang="en-US" dirty="0">
                <a:effectLst/>
              </a:rPr>
              <a:t>模型的指令和聊天微调方面，开发团队致力于提升模型对用户指令的响应性、实用性和质量，同时确保高度的安全性。在后训练阶段，团队在预训练的基础上进行了几轮调整。每轮包括监督式微调（</a:t>
            </a:r>
            <a:r>
              <a:rPr lang="en" altLang="zh-CN" dirty="0">
                <a:effectLst/>
              </a:rPr>
              <a:t>SFT</a:t>
            </a:r>
            <a:r>
              <a:rPr lang="zh-CN" altLang="en" dirty="0">
                <a:effectLst/>
              </a:rPr>
              <a:t>）、</a:t>
            </a:r>
            <a:r>
              <a:rPr lang="zh-CN" altLang="en-US" dirty="0">
                <a:effectLst/>
              </a:rPr>
              <a:t>拒绝采样（</a:t>
            </a:r>
            <a:r>
              <a:rPr lang="en" altLang="zh-CN" dirty="0">
                <a:effectLst/>
              </a:rPr>
              <a:t>RS</a:t>
            </a:r>
            <a:r>
              <a:rPr lang="zh-CN" altLang="en" dirty="0">
                <a:effectLst/>
              </a:rPr>
              <a:t>）</a:t>
            </a:r>
            <a:r>
              <a:rPr lang="zh-CN" altLang="en-US" dirty="0">
                <a:effectLst/>
              </a:rPr>
              <a:t>和直接偏好优化（</a:t>
            </a:r>
            <a:r>
              <a:rPr lang="en" altLang="zh-CN" dirty="0">
                <a:effectLst/>
              </a:rPr>
              <a:t>DPO</a:t>
            </a:r>
            <a:r>
              <a:rPr lang="zh-CN" altLang="en" dirty="0">
                <a:effectLst/>
              </a:rPr>
              <a:t>）。</a:t>
            </a:r>
            <a:r>
              <a:rPr lang="zh-CN" altLang="en-US" b="1" dirty="0">
                <a:effectLst/>
              </a:rPr>
              <a:t>此外，团队使用合成数据生成来产生绝大多数 </a:t>
            </a:r>
            <a:r>
              <a:rPr lang="en" altLang="zh-CN" b="1" dirty="0">
                <a:effectLst/>
              </a:rPr>
              <a:t>SFT </a:t>
            </a:r>
            <a:r>
              <a:rPr lang="zh-CN" altLang="en-US" b="1" dirty="0">
                <a:effectLst/>
              </a:rPr>
              <a:t>示例，这表示他们并不全然依赖真实世界的数据，而是通过算法生成的数据来训练模型。</a:t>
            </a:r>
            <a:r>
              <a:rPr lang="zh-CN" altLang="en-US" dirty="0">
                <a:effectLst/>
              </a:rPr>
              <a:t>同时，团队还使用多种数据处理方法来过滤这些数据，确保质量最高，并扩大微调数据的应用范围。</a:t>
            </a:r>
            <a:r>
              <a:rPr lang="en" altLang="zh-CN" dirty="0">
                <a:effectLst/>
              </a:rPr>
              <a:t>Meta</a:t>
            </a:r>
            <a:r>
              <a:rPr lang="zh-CN" altLang="en-US" dirty="0">
                <a:effectLst/>
              </a:rPr>
              <a:t>也在探索一种新策略，即使用</a:t>
            </a:r>
            <a:r>
              <a:rPr lang="en-US" altLang="zh-CN" dirty="0">
                <a:effectLst/>
              </a:rPr>
              <a:t>405</a:t>
            </a:r>
            <a:r>
              <a:rPr lang="en" altLang="zh-CN" dirty="0">
                <a:effectLst/>
              </a:rPr>
              <a:t>B</a:t>
            </a:r>
            <a:r>
              <a:rPr lang="zh-CN" altLang="en-US" dirty="0">
                <a:effectLst/>
              </a:rPr>
              <a:t>模型作为</a:t>
            </a:r>
            <a:r>
              <a:rPr lang="en-US" altLang="zh-CN" dirty="0">
                <a:effectLst/>
              </a:rPr>
              <a:t>70</a:t>
            </a:r>
            <a:r>
              <a:rPr lang="en" altLang="zh-CN" dirty="0">
                <a:effectLst/>
              </a:rPr>
              <a:t>B</a:t>
            </a:r>
            <a:r>
              <a:rPr lang="zh-CN" altLang="en-US" dirty="0">
                <a:effectLst/>
              </a:rPr>
              <a:t>和</a:t>
            </a:r>
            <a:r>
              <a:rPr lang="en-US" altLang="zh-CN" dirty="0">
                <a:effectLst/>
              </a:rPr>
              <a:t>8</a:t>
            </a:r>
            <a:r>
              <a:rPr lang="en" altLang="zh-CN" dirty="0">
                <a:effectLst/>
              </a:rPr>
              <a:t>B</a:t>
            </a:r>
            <a:r>
              <a:rPr lang="zh-CN" altLang="en-US" dirty="0">
                <a:effectLst/>
              </a:rPr>
              <a:t>模型的“教师模型”，从而从大型模型中提炼出适合各行各业需求的小型定制模型。这种做法与</a:t>
            </a:r>
            <a:r>
              <a:rPr lang="en" altLang="zh-CN" dirty="0">
                <a:effectLst/>
              </a:rPr>
              <a:t>GPT-4o mini</a:t>
            </a:r>
            <a:r>
              <a:rPr lang="zh-CN" altLang="en-US" dirty="0">
                <a:effectLst/>
              </a:rPr>
              <a:t>的策略不谋而合，</a:t>
            </a:r>
            <a:r>
              <a:rPr lang="zh-CN" altLang="en-US" b="1" dirty="0">
                <a:effectLst/>
              </a:rPr>
              <a:t>即“先做大，再做小”</a:t>
            </a:r>
            <a:r>
              <a:rPr lang="zh-CN" altLang="en-US" dirty="0">
                <a:effectLst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1143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50B6C2-9DAB-C940-D61B-74F6F1A7F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/>
              </a:rPr>
              <a:t>训练数据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08BCEF1-58C5-82C9-0104-C2D876D07A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概述：</a:t>
            </a:r>
            <a:r>
              <a:rPr lang="en" altLang="zh-CN" dirty="0">
                <a:effectLst/>
              </a:rPr>
              <a:t>Llama 3.1 </a:t>
            </a:r>
            <a:r>
              <a:rPr lang="zh-CN" altLang="en-US" dirty="0">
                <a:effectLst/>
              </a:rPr>
              <a:t>使用来自公开来源的约 </a:t>
            </a:r>
            <a:r>
              <a:rPr lang="en-US" altLang="zh-CN" dirty="0">
                <a:effectLst/>
              </a:rPr>
              <a:t>15 </a:t>
            </a:r>
            <a:r>
              <a:rPr lang="zh-CN" altLang="en-US" dirty="0">
                <a:effectLst/>
              </a:rPr>
              <a:t>万亿个 </a:t>
            </a:r>
            <a:r>
              <a:rPr lang="en" altLang="zh-CN" dirty="0">
                <a:effectLst/>
              </a:rPr>
              <a:t>token </a:t>
            </a:r>
            <a:r>
              <a:rPr lang="zh-CN" altLang="en-US" dirty="0">
                <a:effectLst/>
              </a:rPr>
              <a:t>数据进行了预训练。微调数据包括公开可用的指令数据集，以及超过 </a:t>
            </a:r>
            <a:r>
              <a:rPr lang="en-US" altLang="zh-CN" dirty="0">
                <a:effectLst/>
              </a:rPr>
              <a:t>2500 </a:t>
            </a:r>
            <a:r>
              <a:rPr lang="zh-CN" altLang="en-US" dirty="0">
                <a:effectLst/>
              </a:rPr>
              <a:t>万个综合生成的示例。  数据新鲜度：预训练数据的截止日期为 </a:t>
            </a:r>
            <a:r>
              <a:rPr lang="en-US" altLang="zh-CN" dirty="0">
                <a:effectLst/>
              </a:rPr>
              <a:t>2023 </a:t>
            </a:r>
            <a:r>
              <a:rPr lang="zh-CN" altLang="en-US" dirty="0">
                <a:effectLst/>
              </a:rPr>
              <a:t>年 </a:t>
            </a:r>
            <a:r>
              <a:rPr lang="en-US" altLang="zh-CN" dirty="0">
                <a:effectLst/>
              </a:rPr>
              <a:t>12 </a:t>
            </a:r>
            <a:r>
              <a:rPr lang="zh-CN" altLang="en-US" dirty="0">
                <a:effectLst/>
              </a:rPr>
              <a:t>月。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许可证为「定制商业许可」和「</a:t>
            </a:r>
            <a:r>
              <a:rPr lang="en" altLang="zh-CN" dirty="0">
                <a:effectLst/>
              </a:rPr>
              <a:t>Llama 3.1</a:t>
            </a:r>
            <a:r>
              <a:rPr lang="zh-CN" altLang="en-US" dirty="0">
                <a:effectLst/>
              </a:rPr>
              <a:t>社区许可」。</a:t>
            </a: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4668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7D7E277-52D0-BB42-6444-E5BC59ECE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8D376EC-ED82-739F-EC9A-130DFBCC38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altLang="zh-CN" b="1" i="0" dirty="0">
                <a:solidFill>
                  <a:srgbClr val="FF6827"/>
                </a:solidFill>
                <a:effectLst/>
                <a:latin typeface="system-ui"/>
              </a:rPr>
              <a:t>3930</a:t>
            </a:r>
            <a:r>
              <a:rPr lang="zh-CN" altLang="en-US" b="1" i="0" dirty="0">
                <a:solidFill>
                  <a:srgbClr val="FF6827"/>
                </a:solidFill>
                <a:effectLst/>
                <a:latin typeface="system-ui"/>
              </a:rPr>
              <a:t>万</a:t>
            </a:r>
            <a:r>
              <a:rPr lang="en" altLang="zh-CN" b="1" i="0" dirty="0">
                <a:solidFill>
                  <a:srgbClr val="FF6827"/>
                </a:solidFill>
                <a:effectLst/>
                <a:latin typeface="system-ui"/>
              </a:rPr>
              <a:t>GPU</a:t>
            </a:r>
            <a:r>
              <a:rPr lang="zh-CN" altLang="en-US" b="1" i="0" dirty="0">
                <a:solidFill>
                  <a:srgbClr val="FF6827"/>
                </a:solidFill>
                <a:effectLst/>
                <a:latin typeface="system-ui"/>
              </a:rPr>
              <a:t>小时训练</a:t>
            </a:r>
            <a:endParaRPr lang="zh-CN" altLang="en-US" b="0" i="0" dirty="0">
              <a:effectLst/>
              <a:latin typeface="system-ui"/>
            </a:endParaRPr>
          </a:p>
          <a:p>
            <a:br>
              <a:rPr lang="zh-CN" altLang="en-US" dirty="0">
                <a:effectLst/>
              </a:rPr>
            </a:br>
            <a:r>
              <a:rPr lang="zh-CN" altLang="en-US" dirty="0">
                <a:effectLst/>
              </a:rPr>
              <a:t>在预训练时，</a:t>
            </a:r>
            <a:r>
              <a:rPr lang="en" altLang="zh-CN" dirty="0">
                <a:effectLst/>
              </a:rPr>
              <a:t>Meta</a:t>
            </a:r>
            <a:r>
              <a:rPr lang="zh-CN" altLang="en-US" dirty="0">
                <a:effectLst/>
              </a:rPr>
              <a:t>使用了定制的训练库、</a:t>
            </a:r>
            <a:r>
              <a:rPr lang="en" altLang="zh-CN" dirty="0">
                <a:effectLst/>
              </a:rPr>
              <a:t>Meta</a:t>
            </a:r>
            <a:r>
              <a:rPr lang="zh-CN" altLang="en-US" dirty="0">
                <a:effectLst/>
              </a:rPr>
              <a:t>定制的</a:t>
            </a:r>
            <a:r>
              <a:rPr lang="en" altLang="zh-CN" dirty="0">
                <a:effectLst/>
              </a:rPr>
              <a:t>GPU</a:t>
            </a:r>
            <a:r>
              <a:rPr lang="zh-CN" altLang="en-US" dirty="0">
                <a:effectLst/>
              </a:rPr>
              <a:t>集群和生产基础设施。微调、注释和评估也都是在生产基础设施上进行的。训练累计使用了</a:t>
            </a:r>
            <a:r>
              <a:rPr lang="en-US" altLang="zh-CN" dirty="0">
                <a:effectLst/>
              </a:rPr>
              <a:t>3930</a:t>
            </a:r>
            <a:r>
              <a:rPr lang="zh-CN" altLang="en-US" dirty="0">
                <a:effectLst/>
              </a:rPr>
              <a:t>万</a:t>
            </a:r>
            <a:r>
              <a:rPr lang="en" altLang="zh-CN" dirty="0">
                <a:effectLst/>
              </a:rPr>
              <a:t>GPU</a:t>
            </a:r>
            <a:r>
              <a:rPr lang="zh-CN" altLang="en-US" dirty="0">
                <a:effectLst/>
              </a:rPr>
              <a:t>小时的计算时间，硬件类型为</a:t>
            </a:r>
            <a:r>
              <a:rPr lang="en" altLang="zh-CN" dirty="0">
                <a:effectLst/>
              </a:rPr>
              <a:t>H100-80GB</a:t>
            </a:r>
            <a:r>
              <a:rPr lang="zh-CN" altLang="en" dirty="0">
                <a:effectLst/>
              </a:rPr>
              <a:t>（</a:t>
            </a:r>
            <a:r>
              <a:rPr lang="en" altLang="zh-CN" dirty="0">
                <a:effectLst/>
              </a:rPr>
              <a:t>TDP</a:t>
            </a:r>
            <a:r>
              <a:rPr lang="zh-CN" altLang="en-US" dirty="0">
                <a:effectLst/>
              </a:rPr>
              <a:t>为</a:t>
            </a:r>
            <a:r>
              <a:rPr lang="en-US" altLang="zh-CN" dirty="0">
                <a:effectLst/>
              </a:rPr>
              <a:t>700</a:t>
            </a:r>
            <a:r>
              <a:rPr lang="en" altLang="zh-CN" dirty="0">
                <a:effectLst/>
              </a:rPr>
              <a:t>W</a:t>
            </a:r>
            <a:r>
              <a:rPr lang="zh-CN" altLang="en" dirty="0">
                <a:effectLst/>
              </a:rPr>
              <a:t>）。</a:t>
            </a:r>
            <a:r>
              <a:rPr lang="zh-CN" altLang="en-US" dirty="0">
                <a:effectLst/>
              </a:rPr>
              <a:t>训练时间是训练每个模型所需的总</a:t>
            </a:r>
            <a:r>
              <a:rPr lang="en" altLang="zh-CN" dirty="0">
                <a:effectLst/>
              </a:rPr>
              <a:t>GPU</a:t>
            </a:r>
            <a:r>
              <a:rPr lang="zh-CN" altLang="en-US" dirty="0">
                <a:effectLst/>
              </a:rPr>
              <a:t>时间，功耗是每个</a:t>
            </a:r>
            <a:r>
              <a:rPr lang="en" altLang="zh-CN" dirty="0">
                <a:effectLst/>
              </a:rPr>
              <a:t>GPU</a:t>
            </a:r>
            <a:r>
              <a:rPr lang="zh-CN" altLang="en-US" dirty="0">
                <a:effectLst/>
              </a:rPr>
              <a:t>设备的峰值功率容量，根据功率使用效率进行了调整。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59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7E7A05EE-8DDE-468E-7E35-DEC13BC7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B39171C2-AF8A-9A95-C400-96A5EFFC22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196752"/>
            <a:ext cx="4297686" cy="5197702"/>
          </a:xfrm>
        </p:spPr>
        <p:txBody>
          <a:bodyPr/>
          <a:lstStyle/>
          <a:p>
            <a:r>
              <a:rPr lang="zh-CN" altLang="en-US" dirty="0"/>
              <a:t>下图为 </a:t>
            </a:r>
            <a:r>
              <a:rPr lang="en" altLang="zh-CN" dirty="0"/>
              <a:t>Llama 3.1 </a:t>
            </a:r>
            <a:r>
              <a:rPr lang="zh-CN" altLang="en-US" dirty="0"/>
              <a:t>各版本与 </a:t>
            </a:r>
            <a:r>
              <a:rPr lang="en" altLang="zh-CN" dirty="0"/>
              <a:t>OpenAI GPT-4o</a:t>
            </a:r>
            <a:r>
              <a:rPr lang="zh-CN" altLang="en" dirty="0"/>
              <a:t>、</a:t>
            </a:r>
            <a:r>
              <a:rPr lang="en" altLang="zh-CN" dirty="0"/>
              <a:t>Llama 3 8B/70B </a:t>
            </a:r>
            <a:r>
              <a:rPr lang="zh-CN" altLang="en-US" dirty="0"/>
              <a:t>的比较结果。可以看到，即使是 </a:t>
            </a:r>
            <a:r>
              <a:rPr lang="en-US" altLang="zh-CN" dirty="0"/>
              <a:t>70</a:t>
            </a:r>
            <a:r>
              <a:rPr lang="en" altLang="zh-CN" dirty="0"/>
              <a:t>B </a:t>
            </a:r>
            <a:r>
              <a:rPr lang="zh-CN" altLang="en-US" dirty="0"/>
              <a:t>的版本，也在多项基准上超过了 </a:t>
            </a:r>
            <a:r>
              <a:rPr lang="en" altLang="zh-CN" dirty="0"/>
              <a:t>GPT-4o</a:t>
            </a:r>
            <a:r>
              <a:rPr lang="zh-CN" altLang="en" dirty="0"/>
              <a:t>。</a:t>
            </a:r>
            <a:endParaRPr lang="en-US" altLang="zh-CN" dirty="0"/>
          </a:p>
          <a:p>
            <a:r>
              <a:rPr lang="zh-CN" altLang="en-US" dirty="0"/>
              <a:t>首次开源模型超越了 </a:t>
            </a:r>
            <a:r>
              <a:rPr lang="en" altLang="zh-CN" dirty="0"/>
              <a:t>GPT4o </a:t>
            </a:r>
            <a:r>
              <a:rPr lang="zh-CN" altLang="en-US" dirty="0"/>
              <a:t>和 </a:t>
            </a:r>
            <a:r>
              <a:rPr lang="en" altLang="zh-CN" dirty="0"/>
              <a:t>Claude Sonnet 3.5 </a:t>
            </a:r>
            <a:r>
              <a:rPr lang="zh-CN" altLang="en-US" dirty="0"/>
              <a:t>等闭源模型，在多个 </a:t>
            </a:r>
            <a:r>
              <a:rPr lang="en" altLang="zh-CN" dirty="0"/>
              <a:t>benchmark </a:t>
            </a:r>
            <a:r>
              <a:rPr lang="zh-CN" altLang="en-US" dirty="0"/>
              <a:t>上达到 </a:t>
            </a:r>
            <a:r>
              <a:rPr lang="en" altLang="zh-CN" dirty="0"/>
              <a:t>SOTA</a:t>
            </a:r>
            <a:br>
              <a:rPr lang="en" altLang="zh-CN" dirty="0"/>
            </a:br>
            <a:endParaRPr lang="zh-CN" alt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52E9F04-8609-2DFC-CF3A-B8E2CCBB3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804" y="1334725"/>
            <a:ext cx="6214255" cy="495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64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7E84D1-730E-4F71-4D6A-148DE457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606B8C-D19D-967A-91C4-9DCAC97426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system-ui"/>
              </a:rPr>
              <a:t>模型使用了公开来源的 </a:t>
            </a:r>
            <a:r>
              <a:rPr lang="en-US" altLang="zh-CN" b="0" i="0" dirty="0">
                <a:effectLst/>
                <a:latin typeface="system-ui"/>
              </a:rPr>
              <a:t>15</a:t>
            </a:r>
            <a:r>
              <a:rPr lang="en" altLang="zh-CN" b="0" i="0" dirty="0">
                <a:effectLst/>
                <a:latin typeface="system-ui"/>
              </a:rPr>
              <a:t>T+ tokens </a:t>
            </a:r>
            <a:r>
              <a:rPr lang="zh-CN" altLang="en-US" b="0" i="0" dirty="0">
                <a:effectLst/>
                <a:latin typeface="system-ui"/>
              </a:rPr>
              <a:t>进行训练，预训练数据截止日期为 </a:t>
            </a:r>
            <a:r>
              <a:rPr lang="en-US" altLang="zh-CN" b="0" i="0" dirty="0">
                <a:effectLst/>
                <a:latin typeface="system-ui"/>
              </a:rPr>
              <a:t>2023 </a:t>
            </a:r>
            <a:r>
              <a:rPr lang="zh-CN" altLang="en-US" b="0" i="0" dirty="0">
                <a:effectLst/>
                <a:latin typeface="system-ui"/>
              </a:rPr>
              <a:t>年 </a:t>
            </a:r>
            <a:r>
              <a:rPr lang="en-US" altLang="zh-CN" b="0" i="0" dirty="0">
                <a:effectLst/>
                <a:latin typeface="system-ui"/>
              </a:rPr>
              <a:t>12 </a:t>
            </a:r>
            <a:r>
              <a:rPr lang="zh-CN" altLang="en-US" b="0" i="0" dirty="0">
                <a:effectLst/>
                <a:latin typeface="system-ui"/>
              </a:rPr>
              <a:t>月；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system-ui"/>
              </a:rPr>
              <a:t>微调数据包括公开可用的指令微调数据集（与 </a:t>
            </a:r>
            <a:r>
              <a:rPr lang="en" altLang="zh-CN" b="0" i="0" dirty="0">
                <a:effectLst/>
                <a:latin typeface="system-ui"/>
              </a:rPr>
              <a:t>Llama 3 </a:t>
            </a:r>
            <a:r>
              <a:rPr lang="zh-CN" altLang="en-US" b="0" i="0" dirty="0">
                <a:effectLst/>
                <a:latin typeface="system-ui"/>
              </a:rPr>
              <a:t>不同）和 </a:t>
            </a:r>
            <a:r>
              <a:rPr lang="en-US" altLang="zh-CN" b="0" i="0" dirty="0">
                <a:effectLst/>
                <a:latin typeface="system-ui"/>
              </a:rPr>
              <a:t>1500 </a:t>
            </a:r>
            <a:r>
              <a:rPr lang="zh-CN" altLang="en-US" b="0" i="0" dirty="0">
                <a:effectLst/>
                <a:latin typeface="system-ui"/>
              </a:rPr>
              <a:t>万个合成样本；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system-ui"/>
              </a:rPr>
              <a:t>模型支持多语言，包括英语、法语、德语、印地语、意大利语、葡萄牙语、西班牙语和泰语。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435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2AAD27-A7CA-08DC-3520-23EF73BF6D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模型性能分析</a:t>
            </a:r>
          </a:p>
        </p:txBody>
      </p:sp>
    </p:spTree>
    <p:extLst>
      <p:ext uri="{BB962C8B-B14F-4D97-AF65-F5344CB8AC3E}">
        <p14:creationId xmlns:p14="http://schemas.microsoft.com/office/powerpoint/2010/main" val="260641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1E7A3E8-FA67-ED4F-5EA0-1A173A04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02D620-5031-87A8-8B5B-7D9E1041AD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system-ui"/>
              </a:rPr>
              <a:t>405B </a:t>
            </a:r>
            <a:r>
              <a:rPr lang="zh-CN" altLang="en-US" b="0" i="0" dirty="0">
                <a:effectLst/>
                <a:latin typeface="system-ui"/>
              </a:rPr>
              <a:t>模型的性能与 </a:t>
            </a:r>
            <a:r>
              <a:rPr lang="en" altLang="zh-CN" b="0" i="0" dirty="0">
                <a:effectLst/>
                <a:latin typeface="system-ui"/>
              </a:rPr>
              <a:t>GPT-4o </a:t>
            </a:r>
            <a:r>
              <a:rPr lang="zh-CN" altLang="en-US" b="0" i="0" dirty="0">
                <a:effectLst/>
                <a:latin typeface="system-ui"/>
              </a:rPr>
              <a:t>十分接近。</a:t>
            </a:r>
            <a:endParaRPr lang="zh-CN" altLang="en-US" dirty="0"/>
          </a:p>
        </p:txBody>
      </p:sp>
      <p:pic>
        <p:nvPicPr>
          <p:cNvPr id="8194" name="Picture 2" descr="图片">
            <a:extLst>
              <a:ext uri="{FF2B5EF4-FFF2-40B4-BE49-F238E27FC236}">
                <a16:creationId xmlns:a16="http://schemas.microsoft.com/office/drawing/2014/main" id="{64CAC7EB-448C-CBD7-DC8F-7DB1098A6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80" y="1824783"/>
            <a:ext cx="6373336" cy="40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806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35B114-2ED9-3187-E480-54AE57AEDB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开源与闭源之争</a:t>
            </a:r>
          </a:p>
        </p:txBody>
      </p:sp>
    </p:spTree>
    <p:extLst>
      <p:ext uri="{BB962C8B-B14F-4D97-AF65-F5344CB8AC3E}">
        <p14:creationId xmlns:p14="http://schemas.microsoft.com/office/powerpoint/2010/main" val="1612252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7DD103E-5024-5934-BD10-D8257F4D4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5292C514-EC17-8890-4310-F9F1E85C2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52" y="558414"/>
            <a:ext cx="8347983" cy="576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1957E9-736D-0097-577A-2B0C7173B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433" y="558414"/>
            <a:ext cx="3416957" cy="15888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18FDA6-CCA3-7653-31E2-83FAE9759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519" y="2260313"/>
            <a:ext cx="3609589" cy="44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94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大模型降价潮：</a:t>
            </a:r>
            <a:r>
              <a:rPr lang="zh-CN" altLang="en-US" sz="2400" dirty="0">
                <a:latin typeface="Gill Sans MT" panose="020B0502020104020203" pitchFamily="34" charset="0"/>
              </a:rPr>
              <a:t>最新 </a:t>
            </a:r>
            <a:r>
              <a:rPr lang="en-US" altLang="zh-CN" sz="2400" dirty="0">
                <a:latin typeface="Gill Sans MT" panose="020B0502020104020203" pitchFamily="34" charset="0"/>
              </a:rPr>
              <a:t>LLM</a:t>
            </a:r>
            <a:r>
              <a:rPr lang="zh-CN" altLang="en-US" sz="2400" dirty="0">
                <a:latin typeface="Gill Sans MT" panose="020B0502020104020203" pitchFamily="34" charset="0"/>
              </a:rPr>
              <a:t> 大模型降价对比介绍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降价技术分析：</a:t>
            </a:r>
            <a:r>
              <a:rPr lang="en-US" altLang="zh-CN" sz="2400" dirty="0">
                <a:latin typeface="Gill Sans MT" panose="020B0502020104020203" pitchFamily="34" charset="0"/>
              </a:rPr>
              <a:t>MOE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–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KVCache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–</a:t>
            </a:r>
            <a:r>
              <a:rPr lang="zh-CN" altLang="en-US" sz="2400" dirty="0">
                <a:latin typeface="Gill Sans MT" panose="020B0502020104020203" pitchFamily="34" charset="0"/>
              </a:rPr>
              <a:t> 低精度 </a:t>
            </a:r>
            <a:r>
              <a:rPr lang="en-US" altLang="zh-CN" sz="2400" dirty="0">
                <a:latin typeface="Gill Sans MT" panose="020B0502020104020203" pitchFamily="34" charset="0"/>
              </a:rPr>
              <a:t>–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MLA</a:t>
            </a:r>
            <a:r>
              <a:rPr lang="zh-CN" altLang="en-US" sz="2400" dirty="0">
                <a:latin typeface="Gill Sans MT" panose="020B0502020104020203" pitchFamily="34" charset="0"/>
              </a:rPr>
              <a:t> 推理提速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看大模型降价趋势：</a:t>
            </a:r>
            <a:r>
              <a:rPr lang="zh-CN" altLang="en-US" sz="2400" dirty="0">
                <a:latin typeface="Gill Sans MT" panose="020B0502020104020203" pitchFamily="34" charset="0"/>
              </a:rPr>
              <a:t>百模厂商的冲击 </a:t>
            </a:r>
            <a:r>
              <a:rPr lang="en-US" altLang="zh-CN" sz="2400" dirty="0">
                <a:latin typeface="Gill Sans MT" panose="020B0502020104020203" pitchFamily="34" charset="0"/>
              </a:rPr>
              <a:t>&amp;&amp;</a:t>
            </a:r>
            <a:r>
              <a:rPr lang="zh-CN" altLang="en-US" sz="2400" dirty="0">
                <a:latin typeface="Gill Sans MT" panose="020B0502020104020203" pitchFamily="34" charset="0"/>
              </a:rPr>
              <a:t> 产业思考</a:t>
            </a:r>
            <a:endParaRPr lang="en-US" altLang="zh-CN" sz="2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3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D74ADD6-AE85-1746-EEB2-BBC48155C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/>
              </a:rPr>
              <a:t>开源与闭源的争论一直是技术领域的热点话题，李</a:t>
            </a:r>
            <a:r>
              <a:rPr lang="en-US" altLang="zh-CN" b="1" dirty="0" err="1">
                <a:effectLst/>
              </a:rPr>
              <a:t>yanhong</a:t>
            </a:r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EC239D-1D75-E455-AA9D-4EC0F6DB5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936" y="1293472"/>
            <a:ext cx="7509172" cy="500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814F16-9939-01D3-D475-E90A17304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78" y="5166584"/>
            <a:ext cx="7772400" cy="1133002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C1F8037-2921-A3B1-8017-BA13A607A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311367" cy="4994910"/>
          </a:xfrm>
        </p:spPr>
        <p:txBody>
          <a:bodyPr/>
          <a:lstStyle/>
          <a:p>
            <a:pPr algn="l"/>
            <a:r>
              <a:rPr lang="zh-CN" altLang="en-US" dirty="0"/>
              <a:t>李彦宏认为，开源其实是一种智商税。“当你理性地去想，大模型能够带来什么价值，以什么样的成本带来价值的时候，就会发现，你永远应该选择闭源模型。今天无论是</a:t>
            </a:r>
            <a:r>
              <a:rPr lang="en" altLang="zh-CN" dirty="0" err="1"/>
              <a:t>ChatGPT</a:t>
            </a:r>
            <a:r>
              <a:rPr lang="zh-CN" altLang="en" dirty="0"/>
              <a:t>、</a:t>
            </a:r>
            <a:r>
              <a:rPr lang="zh-CN" altLang="en-US" dirty="0"/>
              <a:t>还是文心一言等闭源模型，一定比开源模型更强大，推理成本更低。”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540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D74ADD6-AE85-1746-EEB2-BBC48155C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effectLst/>
              </a:rPr>
              <a:t>开源与闭源的争论一直是技术领域的热点话题，李</a:t>
            </a:r>
            <a:r>
              <a:rPr lang="en-US" altLang="zh-CN" b="1" dirty="0" err="1">
                <a:effectLst/>
              </a:rPr>
              <a:t>yanhong</a:t>
            </a:r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EC239D-1D75-E455-AA9D-4EC0F6DB5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936" y="1293472"/>
            <a:ext cx="7509172" cy="500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814F16-9939-01D3-D475-E90A17304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878" y="5166584"/>
            <a:ext cx="7772400" cy="1133002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C1F8037-2921-A3B1-8017-BA13A607A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8212140" cy="4994910"/>
          </a:xfrm>
        </p:spPr>
        <p:txBody>
          <a:bodyPr/>
          <a:lstStyle/>
          <a:p>
            <a:pPr algn="l"/>
            <a:r>
              <a:rPr lang="zh-CN" altLang="en-US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李彦宏：</a:t>
            </a:r>
            <a:r>
              <a:rPr lang="en" altLang="zh-CN" b="0" i="0" dirty="0" err="1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ToB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客户，他要选择的是一个性价比最好的模型。一方面，模型要对他的应用产生价值，另外一方面，成本要足够低。很多时候，你看着有用，一算成本不划算，客户就放弃了。这是为什么我刚才讲，开源模型打不过闭源模型。你只要理性的去看待，你的收益是啥，你的成本是啥，你就会发现，最好还是去选择闭源模型。当然，闭源模型不是一个模型，它是一系列的模型，根据你的使用场景去平衡一下，要多好的效果，要多快的推理速度，要多低的成本。模型有非常多的变种，可以根据用户的需求，让他来做选择。</a:t>
            </a:r>
          </a:p>
          <a:p>
            <a:pPr algn="l"/>
            <a:r>
              <a:rPr lang="zh-CN" altLang="en-US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闭源模型还有一个开源模型不具备的优势：这些相对来说规模更小的模型，都是从最大最</a:t>
            </a:r>
            <a:r>
              <a:rPr lang="en" altLang="zh-CN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powerful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的模型裁剪出来的，裁剪出来这些更小规模的模型，仍然比那些同样规模的开源模型要效果更好。</a:t>
            </a:r>
          </a:p>
        </p:txBody>
      </p:sp>
    </p:spTree>
    <p:extLst>
      <p:ext uri="{BB962C8B-B14F-4D97-AF65-F5344CB8AC3E}">
        <p14:creationId xmlns:p14="http://schemas.microsoft.com/office/powerpoint/2010/main" val="412741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BC6A95E-46EB-5961-F1C2-C4A2E960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FCD4D54-9FDF-181D-F1E2-AC49AFFDD5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此前，一直是闭源模型略胜一筹。直到</a:t>
            </a:r>
            <a:r>
              <a:rPr lang="en" altLang="zh-CN" dirty="0">
                <a:effectLst/>
              </a:rPr>
              <a:t>Llama 3.1</a:t>
            </a:r>
            <a:r>
              <a:rPr lang="zh-CN" altLang="en-US" dirty="0">
                <a:effectLst/>
              </a:rPr>
              <a:t>的发布，在持续激烈的开源与闭源之争写下浓墨重彩的一笔：开源模型终于可与闭源模型巅峰一战了。根据</a:t>
            </a:r>
            <a:r>
              <a:rPr lang="en" altLang="zh-CN" dirty="0">
                <a:effectLst/>
              </a:rPr>
              <a:t>Meta</a:t>
            </a:r>
            <a:r>
              <a:rPr lang="zh-CN" altLang="en-US" dirty="0">
                <a:effectLst/>
              </a:rPr>
              <a:t>提供的基准测试数据，最受关注的</a:t>
            </a:r>
            <a:r>
              <a:rPr lang="en-US" altLang="zh-CN" dirty="0">
                <a:effectLst/>
              </a:rPr>
              <a:t>405</a:t>
            </a:r>
            <a:r>
              <a:rPr lang="en" altLang="zh-CN" dirty="0">
                <a:effectLst/>
              </a:rPr>
              <a:t>B</a:t>
            </a:r>
            <a:r>
              <a:rPr lang="zh-CN" altLang="en-US" dirty="0">
                <a:effectLst/>
              </a:rPr>
              <a:t>版本，从性能上已经可与</a:t>
            </a:r>
            <a:r>
              <a:rPr lang="en" altLang="zh-CN" dirty="0">
                <a:effectLst/>
              </a:rPr>
              <a:t>GPT-4</a:t>
            </a:r>
            <a:r>
              <a:rPr lang="zh-CN" altLang="en-US" dirty="0">
                <a:effectLst/>
              </a:rPr>
              <a:t>和</a:t>
            </a:r>
            <a:r>
              <a:rPr lang="en" altLang="zh-CN" dirty="0">
                <a:effectLst/>
              </a:rPr>
              <a:t>Claude 3</a:t>
            </a:r>
            <a:r>
              <a:rPr lang="zh-CN" altLang="en-US" dirty="0">
                <a:effectLst/>
              </a:rPr>
              <a:t>相媲美。其中</a:t>
            </a:r>
            <a:r>
              <a:rPr lang="en" altLang="zh-CN" dirty="0">
                <a:effectLst/>
              </a:rPr>
              <a:t>Human Evaluation</a:t>
            </a:r>
            <a:r>
              <a:rPr lang="zh-CN" altLang="en-US" dirty="0">
                <a:effectLst/>
              </a:rPr>
              <a:t>主要用于评估模型在理解和生成代码、解决抽象逻辑问题方面的能力。在与其他大型模型的竞争中，</a:t>
            </a:r>
            <a:r>
              <a:rPr lang="en" altLang="zh-CN" dirty="0">
                <a:effectLst/>
              </a:rPr>
              <a:t>Llama 3.1 405B</a:t>
            </a:r>
            <a:r>
              <a:rPr lang="zh-CN" altLang="en-US" dirty="0">
                <a:effectLst/>
              </a:rPr>
              <a:t>显得略胜一筹。</a:t>
            </a:r>
            <a:endParaRPr lang="zh-CN" altLang="en-US" dirty="0"/>
          </a:p>
        </p:txBody>
      </p:sp>
      <p:pic>
        <p:nvPicPr>
          <p:cNvPr id="5124" name="Picture 4" descr="图片">
            <a:extLst>
              <a:ext uri="{FF2B5EF4-FFF2-40B4-BE49-F238E27FC236}">
                <a16:creationId xmlns:a16="http://schemas.microsoft.com/office/drawing/2014/main" id="{A11EFAEE-BAB4-D526-1E47-0DBA2D856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238" y="3179420"/>
            <a:ext cx="6566525" cy="348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442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3976979-9A05-5B4E-6A90-668F253B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i="0" dirty="0">
                <a:effectLst/>
                <a:latin typeface="system-ui"/>
              </a:rPr>
              <a:t>Andrew Ng</a:t>
            </a:r>
            <a:r>
              <a:rPr lang="zh-CN" altLang="en-US" b="0" i="0" dirty="0">
                <a:effectLst/>
                <a:latin typeface="system-ui"/>
              </a:rPr>
              <a:t> </a:t>
            </a:r>
            <a:r>
              <a:rPr lang="en-US" altLang="zh-CN" b="0" i="0" dirty="0">
                <a:effectLst/>
                <a:latin typeface="system-ui"/>
              </a:rPr>
              <a:t>&amp;</a:t>
            </a:r>
            <a:r>
              <a:rPr lang="zh-CN" altLang="en-US" b="0" i="0" dirty="0">
                <a:effectLst/>
                <a:latin typeface="system-ui"/>
              </a:rPr>
              <a:t> </a:t>
            </a:r>
            <a:r>
              <a:rPr lang="en" altLang="zh-CN" b="0" i="0" dirty="0">
                <a:effectLst/>
                <a:latin typeface="system-ui"/>
              </a:rPr>
              <a:t>Yann </a:t>
            </a:r>
            <a:r>
              <a:rPr lang="en" altLang="zh-CN" b="0" i="0" dirty="0" err="1">
                <a:effectLst/>
                <a:latin typeface="system-ui"/>
              </a:rPr>
              <a:t>LeCun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CD8E34-9B59-3CD2-3066-E839DB841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8" name="Picture 4" descr="图片">
            <a:extLst>
              <a:ext uri="{FF2B5EF4-FFF2-40B4-BE49-F238E27FC236}">
                <a16:creationId xmlns:a16="http://schemas.microsoft.com/office/drawing/2014/main" id="{D2DBF017-31FA-1478-5F93-9C581FC4D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090" y="3681742"/>
            <a:ext cx="5359935" cy="317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图片">
            <a:extLst>
              <a:ext uri="{FF2B5EF4-FFF2-40B4-BE49-F238E27FC236}">
                <a16:creationId xmlns:a16="http://schemas.microsoft.com/office/drawing/2014/main" id="{C21BE45A-0426-D328-DD09-0E4C75300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1783234"/>
            <a:ext cx="6605891" cy="429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38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673E3F-D43A-2880-F855-4B30DA53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95A039-82DE-E0BC-A541-3EF7A724A6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effectLst/>
              </a:rPr>
              <a:t>Meta</a:t>
            </a:r>
            <a:r>
              <a:rPr lang="zh-CN" altLang="en-US" dirty="0">
                <a:effectLst/>
              </a:rPr>
              <a:t>的创始人兼</a:t>
            </a:r>
            <a:r>
              <a:rPr lang="en" altLang="zh-CN" dirty="0">
                <a:effectLst/>
              </a:rPr>
              <a:t>CEO</a:t>
            </a:r>
            <a:r>
              <a:rPr lang="zh-CN" altLang="en-US" dirty="0">
                <a:effectLst/>
              </a:rPr>
              <a:t>马克</a:t>
            </a:r>
            <a:r>
              <a:rPr lang="en-US" altLang="zh-CN" dirty="0">
                <a:effectLst/>
              </a:rPr>
              <a:t>·</a:t>
            </a:r>
            <a:r>
              <a:rPr lang="zh-CN" altLang="en-US" dirty="0">
                <a:effectLst/>
              </a:rPr>
              <a:t>扎克伯格亲笔撰写了一篇题为</a:t>
            </a:r>
            <a:r>
              <a:rPr lang="en-US" altLang="zh-CN" dirty="0">
                <a:effectLst/>
              </a:rPr>
              <a:t>《</a:t>
            </a:r>
            <a:r>
              <a:rPr lang="zh-CN" altLang="en-US" dirty="0">
                <a:effectLst/>
              </a:rPr>
              <a:t>开源人工智能是未来之路（</a:t>
            </a:r>
            <a:r>
              <a:rPr lang="en" altLang="zh-CN" dirty="0">
                <a:effectLst/>
              </a:rPr>
              <a:t>Open Source AI Is the Path Forward</a:t>
            </a:r>
            <a:r>
              <a:rPr lang="zh-CN" altLang="en" dirty="0">
                <a:effectLst/>
              </a:rPr>
              <a:t>）</a:t>
            </a:r>
            <a:r>
              <a:rPr lang="en" altLang="zh-CN" dirty="0">
                <a:effectLst/>
              </a:rPr>
              <a:t>》</a:t>
            </a:r>
            <a:r>
              <a:rPr lang="zh-CN" altLang="en-US" dirty="0">
                <a:effectLst/>
              </a:rPr>
              <a:t>的长文章，详细阐述了开源对开发者、对</a:t>
            </a:r>
            <a:r>
              <a:rPr lang="en" altLang="zh-CN" dirty="0">
                <a:effectLst/>
              </a:rPr>
              <a:t>Meta</a:t>
            </a:r>
            <a:r>
              <a:rPr lang="zh-CN" altLang="en-US" dirty="0">
                <a:effectLst/>
              </a:rPr>
              <a:t>以及对全球来说为何具有重要意义。他预测到今年年底，</a:t>
            </a:r>
            <a:r>
              <a:rPr lang="en" altLang="zh-CN" dirty="0">
                <a:effectLst/>
              </a:rPr>
              <a:t>Meta AI</a:t>
            </a:r>
            <a:r>
              <a:rPr lang="zh-CN" altLang="en-US" dirty="0">
                <a:effectLst/>
              </a:rPr>
              <a:t>将超过</a:t>
            </a:r>
            <a:r>
              <a:rPr lang="en" altLang="zh-CN" dirty="0" err="1">
                <a:effectLst/>
              </a:rPr>
              <a:t>ChatGPT</a:t>
            </a:r>
            <a:r>
              <a:rPr lang="zh-CN" altLang="en" dirty="0">
                <a:effectLst/>
              </a:rPr>
              <a:t>，</a:t>
            </a:r>
            <a:r>
              <a:rPr lang="zh-CN" altLang="en-US" dirty="0">
                <a:effectLst/>
              </a:rPr>
              <a:t>成为使用最广泛的助手。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2E23DE-47A4-5C53-DB11-85FE21B12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88" y="2003560"/>
            <a:ext cx="7772400" cy="28508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84CD8E-452A-3A47-1B4B-7F4B1E024BD0}"/>
              </a:ext>
            </a:extLst>
          </p:cNvPr>
          <p:cNvSpPr txBox="1"/>
          <p:nvPr/>
        </p:nvSpPr>
        <p:spPr>
          <a:xfrm>
            <a:off x="1700373" y="3246902"/>
            <a:ext cx="8270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https://about.fb.com/news/2024/07/open-source-ai-is-the-path-forward/</a:t>
            </a:r>
          </a:p>
        </p:txBody>
      </p:sp>
    </p:spTree>
    <p:extLst>
      <p:ext uri="{BB962C8B-B14F-4D97-AF65-F5344CB8AC3E}">
        <p14:creationId xmlns:p14="http://schemas.microsoft.com/office/powerpoint/2010/main" val="1258896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371600" indent="-1371600">
              <a:buAutoNum type="arabicPeriod"/>
            </a:pPr>
            <a:r>
              <a:rPr lang="zh-CN" altLang="en-US" sz="9600" dirty="0">
                <a:latin typeface="Gill Sans MT" panose="020B0502020104020203" pitchFamily="34" charset="0"/>
              </a:rPr>
              <a:t> 大模型降价潮</a:t>
            </a:r>
            <a:endParaRPr lang="en-US" altLang="zh-CN" sz="9600" dirty="0">
              <a:latin typeface="Gill Sans MT" panose="020B0502020104020203" pitchFamily="34" charset="0"/>
            </a:endParaRPr>
          </a:p>
          <a:p>
            <a:r>
              <a:rPr lang="zh-CN" altLang="en-US" sz="5400" b="1" i="0" dirty="0">
                <a:effectLst/>
                <a:latin typeface="-apple-system"/>
              </a:rPr>
              <a:t>百模大战：你降价、我免费</a:t>
            </a:r>
          </a:p>
        </p:txBody>
      </p:sp>
    </p:spTree>
    <p:extLst>
      <p:ext uri="{BB962C8B-B14F-4D97-AF65-F5344CB8AC3E}">
        <p14:creationId xmlns:p14="http://schemas.microsoft.com/office/powerpoint/2010/main" val="34512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04F2665-8FE6-5EAB-565F-58CABB4D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B758B0B-DE04-584F-04FA-6EB20ECCF0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 descr="Llama 3: Scaling open LLMs to AGI - by Nathan Lambert">
            <a:extLst>
              <a:ext uri="{FF2B5EF4-FFF2-40B4-BE49-F238E27FC236}">
                <a16:creationId xmlns:a16="http://schemas.microsoft.com/office/drawing/2014/main" id="{4F7209C7-361E-7CEF-1F82-EDC7CAE28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0"/>
            <a:ext cx="11110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65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39275-24CA-5810-33F5-29210407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AC2696-5768-798D-90E8-3922ADD61B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1DDEFD-02D5-0F81-7207-9EDD9018A27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242" name="Picture 2" descr="Llama (LLM)">
            <a:extLst>
              <a:ext uri="{FF2B5EF4-FFF2-40B4-BE49-F238E27FC236}">
                <a16:creationId xmlns:a16="http://schemas.microsoft.com/office/drawing/2014/main" id="{B1FEB733-1583-4E30-ADDC-4D2E77AC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0"/>
            <a:ext cx="1117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68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7C727DAB-C783-B375-C653-BD2DC9810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LLAMA </a:t>
            </a:r>
            <a:r>
              <a:rPr lang="zh-CN" altLang="en-US" dirty="0"/>
              <a:t>的时间线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FB4FAB0-99E0-B0C2-F8E5-46E78F1C89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628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7A9937A-417F-BB83-CD60-DE878D56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effectLst/>
              </a:rPr>
              <a:t>Llama 3.1</a:t>
            </a:r>
            <a:r>
              <a:rPr lang="zh-CN" altLang="en-US" dirty="0"/>
              <a:t> </a:t>
            </a:r>
            <a:r>
              <a:rPr lang="zh-CN" altLang="en-US" dirty="0">
                <a:effectLst/>
              </a:rPr>
              <a:t>要点有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192A0F4-EA40-653D-6EE3-9E6B50BA77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7B7F83"/>
                </a:solidFill>
                <a:effectLst/>
              </a:rPr>
              <a:t>.</a:t>
            </a:r>
            <a:r>
              <a:rPr lang="zh-CN" altLang="en-US" dirty="0">
                <a:solidFill>
                  <a:srgbClr val="7B7F83"/>
                </a:solidFill>
                <a:effectLst/>
              </a:rPr>
              <a:t>共有</a:t>
            </a:r>
            <a:r>
              <a:rPr lang="en-US" altLang="zh-CN" dirty="0">
                <a:solidFill>
                  <a:srgbClr val="7B7F83"/>
                </a:solidFill>
                <a:effectLst/>
              </a:rPr>
              <a:t>8</a:t>
            </a:r>
            <a:r>
              <a:rPr lang="en" altLang="zh-CN" dirty="0">
                <a:solidFill>
                  <a:srgbClr val="7B7F83"/>
                </a:solidFill>
                <a:effectLst/>
              </a:rPr>
              <a:t>B</a:t>
            </a:r>
            <a:r>
              <a:rPr lang="zh-CN" altLang="en" dirty="0">
                <a:solidFill>
                  <a:srgbClr val="7B7F83"/>
                </a:solidFill>
                <a:effectLst/>
              </a:rPr>
              <a:t>、</a:t>
            </a:r>
            <a:r>
              <a:rPr lang="en" altLang="zh-CN" dirty="0">
                <a:solidFill>
                  <a:srgbClr val="7B7F83"/>
                </a:solidFill>
                <a:effectLst/>
              </a:rPr>
              <a:t>70B</a:t>
            </a:r>
            <a:r>
              <a:rPr lang="zh-CN" altLang="en-US" dirty="0">
                <a:solidFill>
                  <a:srgbClr val="7B7F83"/>
                </a:solidFill>
                <a:effectLst/>
              </a:rPr>
              <a:t>及</a:t>
            </a:r>
            <a:r>
              <a:rPr lang="en-US" altLang="zh-CN" dirty="0">
                <a:solidFill>
                  <a:srgbClr val="7B7F83"/>
                </a:solidFill>
                <a:effectLst/>
              </a:rPr>
              <a:t>405</a:t>
            </a:r>
            <a:r>
              <a:rPr lang="en" altLang="zh-CN" dirty="0">
                <a:solidFill>
                  <a:srgbClr val="7B7F83"/>
                </a:solidFill>
                <a:effectLst/>
              </a:rPr>
              <a:t>B</a:t>
            </a:r>
            <a:r>
              <a:rPr lang="zh-CN" altLang="en-US" dirty="0">
                <a:solidFill>
                  <a:srgbClr val="7B7F83"/>
                </a:solidFill>
                <a:effectLst/>
              </a:rPr>
              <a:t>三种版本，其中</a:t>
            </a:r>
            <a:r>
              <a:rPr lang="en-US" altLang="zh-CN" dirty="0">
                <a:solidFill>
                  <a:srgbClr val="7B7F83"/>
                </a:solidFill>
                <a:effectLst/>
              </a:rPr>
              <a:t>405</a:t>
            </a:r>
            <a:r>
              <a:rPr lang="en" altLang="zh-CN" dirty="0">
                <a:solidFill>
                  <a:srgbClr val="7B7F83"/>
                </a:solidFill>
                <a:effectLst/>
              </a:rPr>
              <a:t>B</a:t>
            </a:r>
            <a:r>
              <a:rPr lang="zh-CN" altLang="en-US" dirty="0">
                <a:solidFill>
                  <a:srgbClr val="7B7F83"/>
                </a:solidFill>
                <a:effectLst/>
              </a:rPr>
              <a:t>版本是目前最大的开源模型之一；</a:t>
            </a:r>
            <a:br>
              <a:rPr lang="zh-CN" altLang="en-US" dirty="0">
                <a:solidFill>
                  <a:srgbClr val="7B7F83"/>
                </a:solidFill>
                <a:effectLst/>
              </a:rPr>
            </a:br>
            <a:r>
              <a:rPr lang="en-US" altLang="zh-CN" dirty="0">
                <a:solidFill>
                  <a:srgbClr val="7B7F83"/>
                </a:solidFill>
                <a:effectLst/>
              </a:rPr>
              <a:t>2.</a:t>
            </a:r>
            <a:r>
              <a:rPr lang="zh-CN" altLang="en-US" dirty="0">
                <a:solidFill>
                  <a:srgbClr val="7B7F83"/>
                </a:solidFill>
                <a:effectLst/>
              </a:rPr>
              <a:t>该模型拥有</a:t>
            </a:r>
            <a:r>
              <a:rPr lang="en-US" altLang="zh-CN" dirty="0">
                <a:solidFill>
                  <a:srgbClr val="7B7F83"/>
                </a:solidFill>
                <a:effectLst/>
              </a:rPr>
              <a:t>4050</a:t>
            </a:r>
            <a:r>
              <a:rPr lang="zh-CN" altLang="en-US" dirty="0">
                <a:solidFill>
                  <a:srgbClr val="7B7F83"/>
                </a:solidFill>
                <a:effectLst/>
              </a:rPr>
              <a:t>亿参数，在性能上超越了现有的顶级</a:t>
            </a:r>
            <a:r>
              <a:rPr lang="en" altLang="zh-CN" dirty="0">
                <a:solidFill>
                  <a:srgbClr val="7B7F83"/>
                </a:solidFill>
                <a:effectLst/>
              </a:rPr>
              <a:t>AI</a:t>
            </a:r>
            <a:r>
              <a:rPr lang="zh-CN" altLang="en-US" dirty="0">
                <a:solidFill>
                  <a:srgbClr val="7B7F83"/>
                </a:solidFill>
                <a:effectLst/>
              </a:rPr>
              <a:t>模型；</a:t>
            </a:r>
            <a:br>
              <a:rPr lang="zh-CN" altLang="en-US" dirty="0">
                <a:solidFill>
                  <a:srgbClr val="7B7F83"/>
                </a:solidFill>
                <a:effectLst/>
              </a:rPr>
            </a:br>
            <a:r>
              <a:rPr lang="en-US" altLang="zh-CN" dirty="0">
                <a:solidFill>
                  <a:srgbClr val="7B7F83"/>
                </a:solidFill>
                <a:effectLst/>
              </a:rPr>
              <a:t>3.</a:t>
            </a:r>
            <a:r>
              <a:rPr lang="zh-CN" altLang="en-US" dirty="0">
                <a:solidFill>
                  <a:srgbClr val="7B7F83"/>
                </a:solidFill>
                <a:effectLst/>
              </a:rPr>
              <a:t>模型引入了更长的上下文窗口（最长可达</a:t>
            </a:r>
            <a:r>
              <a:rPr lang="en-US" altLang="zh-CN" dirty="0">
                <a:solidFill>
                  <a:srgbClr val="7B7F83"/>
                </a:solidFill>
                <a:effectLst/>
              </a:rPr>
              <a:t>128</a:t>
            </a:r>
            <a:r>
              <a:rPr lang="en" altLang="zh-CN" dirty="0">
                <a:solidFill>
                  <a:srgbClr val="7B7F83"/>
                </a:solidFill>
                <a:effectLst/>
              </a:rPr>
              <a:t>K tokens</a:t>
            </a:r>
            <a:r>
              <a:rPr lang="zh-CN" altLang="en" dirty="0">
                <a:solidFill>
                  <a:srgbClr val="7B7F83"/>
                </a:solidFill>
                <a:effectLst/>
              </a:rPr>
              <a:t>），</a:t>
            </a:r>
            <a:r>
              <a:rPr lang="zh-CN" altLang="en-US" dirty="0">
                <a:solidFill>
                  <a:srgbClr val="7B7F83"/>
                </a:solidFill>
                <a:effectLst/>
              </a:rPr>
              <a:t>能够处理更复杂的任务和对话；</a:t>
            </a:r>
            <a:br>
              <a:rPr lang="zh-CN" altLang="en-US" dirty="0">
                <a:solidFill>
                  <a:srgbClr val="7B7F83"/>
                </a:solidFill>
                <a:effectLst/>
              </a:rPr>
            </a:br>
            <a:r>
              <a:rPr lang="en-US" altLang="zh-CN" dirty="0">
                <a:solidFill>
                  <a:srgbClr val="7B7F83"/>
                </a:solidFill>
                <a:effectLst/>
              </a:rPr>
              <a:t>4.</a:t>
            </a:r>
            <a:r>
              <a:rPr lang="zh-CN" altLang="en-US" dirty="0">
                <a:solidFill>
                  <a:srgbClr val="7B7F83"/>
                </a:solidFill>
                <a:effectLst/>
              </a:rPr>
              <a:t>支持多语言输入和输出，增强了模型的通用性和适用范围；</a:t>
            </a:r>
            <a:br>
              <a:rPr lang="zh-CN" altLang="en-US" dirty="0">
                <a:solidFill>
                  <a:srgbClr val="7B7F83"/>
                </a:solidFill>
                <a:effectLst/>
              </a:rPr>
            </a:br>
            <a:r>
              <a:rPr lang="en-US" altLang="zh-CN" dirty="0">
                <a:solidFill>
                  <a:srgbClr val="7B7F83"/>
                </a:solidFill>
                <a:effectLst/>
              </a:rPr>
              <a:t>5.</a:t>
            </a:r>
            <a:r>
              <a:rPr lang="zh-CN" altLang="en-US" dirty="0">
                <a:solidFill>
                  <a:srgbClr val="7B7F83"/>
                </a:solidFill>
                <a:effectLst/>
              </a:rPr>
              <a:t>提高了推理能力，特别是在解决复杂数学问题和即时生成内容方面表现突出。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755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47810ED-B338-0705-B6DF-46C120DD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190CD26-FE39-C5E5-5730-C34B4C892A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除了最大的</a:t>
            </a:r>
            <a:r>
              <a:rPr lang="en-US" altLang="zh-CN" dirty="0">
                <a:effectLst/>
              </a:rPr>
              <a:t>405</a:t>
            </a:r>
            <a:r>
              <a:rPr lang="en" altLang="zh-CN" dirty="0">
                <a:effectLst/>
              </a:rPr>
              <a:t>B</a:t>
            </a:r>
            <a:r>
              <a:rPr lang="zh-CN" altLang="en" dirty="0">
                <a:effectLst/>
              </a:rPr>
              <a:t>，</a:t>
            </a:r>
            <a:r>
              <a:rPr lang="en" altLang="zh-CN" dirty="0">
                <a:effectLst/>
              </a:rPr>
              <a:t>Meta</a:t>
            </a:r>
            <a:r>
              <a:rPr lang="zh-CN" altLang="en-US" dirty="0">
                <a:effectLst/>
              </a:rPr>
              <a:t>这次还升级了</a:t>
            </a:r>
            <a:r>
              <a:rPr lang="en-US" altLang="zh-CN" dirty="0">
                <a:effectLst/>
              </a:rPr>
              <a:t>5</a:t>
            </a:r>
            <a:r>
              <a:rPr lang="zh-CN" altLang="en-US" dirty="0">
                <a:effectLst/>
              </a:rPr>
              <a:t>月初发布的</a:t>
            </a:r>
            <a:r>
              <a:rPr lang="en-US" altLang="zh-CN" dirty="0">
                <a:effectLst/>
              </a:rPr>
              <a:t>8</a:t>
            </a:r>
            <a:r>
              <a:rPr lang="en" altLang="zh-CN" dirty="0">
                <a:effectLst/>
              </a:rPr>
              <a:t>B</a:t>
            </a:r>
            <a:r>
              <a:rPr lang="zh-CN" altLang="en-US" dirty="0">
                <a:effectLst/>
              </a:rPr>
              <a:t>和</a:t>
            </a:r>
            <a:r>
              <a:rPr lang="en-US" altLang="zh-CN" dirty="0">
                <a:effectLst/>
              </a:rPr>
              <a:t>70</a:t>
            </a:r>
            <a:r>
              <a:rPr lang="en" altLang="zh-CN" dirty="0">
                <a:effectLst/>
              </a:rPr>
              <a:t>B</a:t>
            </a:r>
            <a:r>
              <a:rPr lang="zh-CN" altLang="en-US" dirty="0">
                <a:effectLst/>
              </a:rPr>
              <a:t>模型，并将上下文长度全部提升到了</a:t>
            </a:r>
            <a:r>
              <a:rPr lang="en-US" altLang="zh-CN" dirty="0">
                <a:effectLst/>
              </a:rPr>
              <a:t>128</a:t>
            </a:r>
            <a:r>
              <a:rPr lang="en" altLang="zh-CN" dirty="0">
                <a:effectLst/>
              </a:rPr>
              <a:t>K</a:t>
            </a:r>
            <a:r>
              <a:rPr lang="zh-CN" altLang="en" dirty="0">
                <a:effectLst/>
              </a:rPr>
              <a:t>。</a:t>
            </a:r>
            <a:r>
              <a:rPr lang="zh-CN" altLang="en-US" dirty="0">
                <a:effectLst/>
              </a:rPr>
              <a:t>至此，模型版本也正式从</a:t>
            </a:r>
            <a:r>
              <a:rPr lang="en" altLang="zh-CN" dirty="0">
                <a:effectLst/>
              </a:rPr>
              <a:t>Llama 3</a:t>
            </a:r>
            <a:r>
              <a:rPr lang="zh-CN" altLang="en-US" dirty="0">
                <a:effectLst/>
              </a:rPr>
              <a:t>迭代到了</a:t>
            </a:r>
            <a:r>
              <a:rPr lang="en" altLang="zh-CN" dirty="0">
                <a:effectLst/>
              </a:rPr>
              <a:t>Llama 3.1</a:t>
            </a:r>
            <a:r>
              <a:rPr lang="zh-CN" altLang="en" dirty="0">
                <a:effectLst/>
              </a:rPr>
              <a:t>。</a:t>
            </a:r>
            <a:br>
              <a:rPr lang="en" altLang="zh-CN" dirty="0"/>
            </a:br>
            <a:r>
              <a:rPr lang="zh-CN" altLang="en-US" dirty="0">
                <a:effectLst/>
              </a:rPr>
              <a:t>根据磁力链提供的信息，新模型大小为</a:t>
            </a:r>
            <a:r>
              <a:rPr lang="en-US" altLang="zh-CN" dirty="0">
                <a:effectLst/>
              </a:rPr>
              <a:t>763.48</a:t>
            </a:r>
            <a:r>
              <a:rPr lang="en" altLang="zh-CN" dirty="0">
                <a:effectLst/>
              </a:rPr>
              <a:t>GiB</a:t>
            </a:r>
            <a:r>
              <a:rPr lang="zh-CN" altLang="en" dirty="0">
                <a:effectLst/>
              </a:rPr>
              <a:t>（</a:t>
            </a:r>
            <a:r>
              <a:rPr lang="zh-CN" altLang="en-US" dirty="0">
                <a:effectLst/>
              </a:rPr>
              <a:t>约</a:t>
            </a:r>
            <a:r>
              <a:rPr lang="en-US" altLang="zh-CN" dirty="0">
                <a:effectLst/>
              </a:rPr>
              <a:t>820</a:t>
            </a:r>
            <a:r>
              <a:rPr lang="en" altLang="zh-CN" dirty="0">
                <a:effectLst/>
              </a:rPr>
              <a:t>GB</a:t>
            </a:r>
            <a:r>
              <a:rPr lang="zh-CN" altLang="en" dirty="0">
                <a:effectLst/>
              </a:rPr>
              <a:t>）。</a:t>
            </a:r>
            <a:endParaRPr lang="en-US" altLang="zh-CN" dirty="0">
              <a:effectLst/>
            </a:endParaRPr>
          </a:p>
          <a:p>
            <a:r>
              <a:rPr lang="zh-CN" altLang="en-US" b="0" i="0" dirty="0">
                <a:effectLst/>
                <a:latin typeface="system-ui"/>
              </a:rPr>
              <a:t>高质量基础模型的开发有三个关键杠杆：数据、规模和复杂性管理。</a:t>
            </a:r>
            <a:endParaRPr lang="en-US" altLang="zh-CN" b="0" i="0" dirty="0">
              <a:effectLst/>
              <a:latin typeface="system-ui"/>
            </a:endParaRPr>
          </a:p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使用有趣的低和高缩放因子，并缩放 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inv_freq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向量，可以一次性计算完成，因此不需要动态重新计算。使用了从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8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K tokens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到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128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K tokens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6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阶段逐步扩展方法，总共使用了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800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B tokens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。</a:t>
            </a:r>
          </a:p>
          <a:p>
            <a:br>
              <a:rPr lang="en" altLang="zh-CN" dirty="0"/>
            </a:br>
            <a:br>
              <a:rPr lang="en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196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8CAFD5-4897-1E9E-3711-AD055899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训练后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8CA3A2F-EDE1-B6FB-81DF-3D629123BA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5</a:t>
            </a:r>
            <a:r>
              <a:rPr lang="zh-CN" altLang="en-US" dirty="0">
                <a:effectLst/>
              </a:rPr>
              <a:t>、在后训练中，</a:t>
            </a:r>
            <a:r>
              <a:rPr lang="en" altLang="zh-CN" dirty="0">
                <a:effectLst/>
              </a:rPr>
              <a:t>Meta </a:t>
            </a:r>
            <a:r>
              <a:rPr lang="zh-CN" altLang="en-US" dirty="0">
                <a:effectLst/>
              </a:rPr>
              <a:t>通过多轮对齐来完善 </a:t>
            </a:r>
            <a:r>
              <a:rPr lang="en" altLang="zh-CN" dirty="0">
                <a:effectLst/>
              </a:rPr>
              <a:t>Chat </a:t>
            </a:r>
            <a:r>
              <a:rPr lang="zh-CN" altLang="en-US" dirty="0">
                <a:effectLst/>
              </a:rPr>
              <a:t>模型，其中包括监督微调（</a:t>
            </a:r>
            <a:r>
              <a:rPr lang="en" altLang="zh-CN" dirty="0">
                <a:effectLst/>
              </a:rPr>
              <a:t>SFT</a:t>
            </a:r>
            <a:r>
              <a:rPr lang="zh-CN" altLang="en" dirty="0">
                <a:effectLst/>
              </a:rPr>
              <a:t>）、</a:t>
            </a:r>
            <a:r>
              <a:rPr lang="zh-CN" altLang="en-US" dirty="0">
                <a:effectLst/>
              </a:rPr>
              <a:t>拒绝采样和直接偏好优化。大多数 </a:t>
            </a:r>
            <a:r>
              <a:rPr lang="en" altLang="zh-CN" dirty="0">
                <a:effectLst/>
              </a:rPr>
              <a:t>SFT </a:t>
            </a:r>
            <a:r>
              <a:rPr lang="zh-CN" altLang="en-US" dirty="0">
                <a:effectLst/>
              </a:rPr>
              <a:t>样本由合成数据生成。</a:t>
            </a:r>
          </a:p>
          <a:p>
            <a:pPr algn="just"/>
            <a:r>
              <a:rPr lang="zh-CN" altLang="en-US" b="0" i="0" dirty="0">
                <a:effectLst/>
                <a:latin typeface="system-ui"/>
              </a:rPr>
              <a:t>研究者在设计中做出了一些选择，以最大化模型开发过程的可扩展性。例如，选择标准的密集 </a:t>
            </a:r>
            <a:r>
              <a:rPr lang="en" altLang="zh-CN" b="0" i="0" dirty="0">
                <a:effectLst/>
                <a:latin typeface="system-ui"/>
              </a:rPr>
              <a:t>Transformer </a:t>
            </a:r>
            <a:r>
              <a:rPr lang="zh-CN" altLang="en-US" b="0" i="0" dirty="0">
                <a:effectLst/>
                <a:latin typeface="system-ui"/>
              </a:rPr>
              <a:t>模型架构，只进行了少量调整，而不是采用专家混合模型，以最大限度地提高训练的稳定性。同样，采用相对简单的后训练程序，基于监督微调（</a:t>
            </a:r>
            <a:r>
              <a:rPr lang="en" altLang="zh-CN" b="0" i="0" dirty="0">
                <a:effectLst/>
                <a:latin typeface="system-ui"/>
              </a:rPr>
              <a:t>SFT</a:t>
            </a:r>
            <a:r>
              <a:rPr lang="zh-CN" altLang="en" b="0" i="0" dirty="0">
                <a:effectLst/>
                <a:latin typeface="system-ui"/>
              </a:rPr>
              <a:t>）、</a:t>
            </a:r>
            <a:r>
              <a:rPr lang="zh-CN" altLang="en-US" b="0" i="0" dirty="0">
                <a:effectLst/>
                <a:latin typeface="system-ui"/>
              </a:rPr>
              <a:t>拒绝采样（</a:t>
            </a:r>
            <a:r>
              <a:rPr lang="en" altLang="zh-CN" b="0" i="0" dirty="0">
                <a:effectLst/>
                <a:latin typeface="system-ui"/>
              </a:rPr>
              <a:t>RS</a:t>
            </a:r>
            <a:r>
              <a:rPr lang="zh-CN" altLang="en" b="0" i="0" dirty="0">
                <a:effectLst/>
                <a:latin typeface="system-ui"/>
              </a:rPr>
              <a:t>）</a:t>
            </a:r>
            <a:r>
              <a:rPr lang="zh-CN" altLang="en-US" b="0" i="0" dirty="0">
                <a:effectLst/>
                <a:latin typeface="system-ui"/>
              </a:rPr>
              <a:t>和直接偏好优化（</a:t>
            </a:r>
            <a:r>
              <a:rPr lang="en" altLang="zh-CN" b="0" i="0" dirty="0">
                <a:effectLst/>
                <a:latin typeface="system-ui"/>
              </a:rPr>
              <a:t>DPO</a:t>
            </a:r>
            <a:r>
              <a:rPr lang="zh-CN" altLang="en" b="0" i="0" dirty="0">
                <a:effectLst/>
                <a:latin typeface="system-ui"/>
              </a:rPr>
              <a:t>），</a:t>
            </a:r>
            <a:r>
              <a:rPr lang="zh-CN" altLang="en-US" b="0" i="0" dirty="0">
                <a:effectLst/>
                <a:latin typeface="system-ui"/>
              </a:rPr>
              <a:t>而不是更复杂的强化学习算法， 因为后者往往稳定性较差且更难扩展。</a:t>
            </a:r>
          </a:p>
          <a:p>
            <a:pPr algn="just"/>
            <a:r>
              <a:rPr lang="zh-CN" altLang="en-US" b="0" i="0" dirty="0">
                <a:effectLst/>
                <a:latin typeface="system-ui"/>
              </a:rPr>
              <a:t>为了更好地实现「</a:t>
            </a:r>
            <a:r>
              <a:rPr lang="en" altLang="zh-CN" b="0" i="0" dirty="0">
                <a:effectLst/>
                <a:latin typeface="system-ui"/>
              </a:rPr>
              <a:t>scale up</a:t>
            </a:r>
            <a:r>
              <a:rPr lang="zh-CN" altLang="en" b="0" i="0" dirty="0">
                <a:effectLst/>
                <a:latin typeface="system-ui"/>
              </a:rPr>
              <a:t>」，</a:t>
            </a:r>
            <a:r>
              <a:rPr lang="zh-CN" altLang="en-US" b="0" i="0" dirty="0">
                <a:effectLst/>
                <a:latin typeface="system-ui"/>
              </a:rPr>
              <a:t>论文特别提出了「复杂度管理」这个方面。在选择模型架构和算法时，需要更关注其稳定性和可扩展性。</a:t>
            </a:r>
            <a:endParaRPr lang="en-US" altLang="zh-CN" b="0" i="0" dirty="0">
              <a:effectLst/>
              <a:latin typeface="system-ui"/>
            </a:endParaRPr>
          </a:p>
          <a:p>
            <a:pPr algn="just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最大的改变就是词表与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GQA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。</a:t>
            </a:r>
            <a:endParaRPr lang="zh-CN" altLang="en-US" b="0" i="0" dirty="0">
              <a:effectLst/>
              <a:latin typeface="system-ui"/>
            </a:endParaRPr>
          </a:p>
          <a:p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>
                <a:effectLst/>
              </a:rPr>
            </a:br>
            <a:endParaRPr lang="zh-CN" altLang="en-US" dirty="0">
              <a:effectLst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87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42157</TotalTime>
  <Words>2997</Words>
  <Application>Microsoft Macintosh PowerPoint</Application>
  <PresentationFormat>自定义</PresentationFormat>
  <Paragraphs>79</Paragraphs>
  <Slides>36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36</vt:i4>
      </vt:variant>
    </vt:vector>
  </HeadingPairs>
  <TitlesOfParts>
    <vt:vector size="54" baseType="lpstr">
      <vt:lpstr>-apple-system</vt:lpstr>
      <vt:lpstr>Microsoft YaHei</vt:lpstr>
      <vt:lpstr>Microsoft YaHei</vt:lpstr>
      <vt:lpstr>ACGN-MiaoGB-Flash</vt:lpstr>
      <vt:lpstr>PingFang SC</vt:lpstr>
      <vt:lpstr>system-ui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关于本内容</vt:lpstr>
      <vt:lpstr>PowerPoint 演示文稿</vt:lpstr>
      <vt:lpstr>PowerPoint 演示文稿</vt:lpstr>
      <vt:lpstr>LLAMA 的时间线</vt:lpstr>
      <vt:lpstr>Llama 3.1 要点有</vt:lpstr>
      <vt:lpstr>PowerPoint 演示文稿</vt:lpstr>
      <vt:lpstr>训练后</vt:lpstr>
      <vt:lpstr>模型架构</vt:lpstr>
      <vt:lpstr>PowerPoint 演示文稿</vt:lpstr>
      <vt:lpstr>并行效率 </vt:lpstr>
      <vt:lpstr>PowerPoint 演示文稿</vt:lpstr>
      <vt:lpstr>PowerPoint 演示文稿</vt:lpstr>
      <vt:lpstr>提高特定能力的性能</vt:lpstr>
      <vt:lpstr>PowerPoint 演示文稿</vt:lpstr>
      <vt:lpstr>PowerPoint 演示文稿</vt:lpstr>
      <vt:lpstr>PowerPoint 演示文稿</vt:lpstr>
      <vt:lpstr>模型基本信息</vt:lpstr>
      <vt:lpstr>PowerPoint 演示文稿</vt:lpstr>
      <vt:lpstr>PowerPoint 演示文稿</vt:lpstr>
      <vt:lpstr>训练数据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开源与闭源的争论一直是技术领域的热点话题，李yanhong</vt:lpstr>
      <vt:lpstr>开源与闭源的争论一直是技术领域的热点话题，李yanhong</vt:lpstr>
      <vt:lpstr>PowerPoint 演示文稿</vt:lpstr>
      <vt:lpstr>Andrew Ng &amp; Yann LeCun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11456</cp:revision>
  <cp:lastPrinted>2023-09-08T09:14:01Z</cp:lastPrinted>
  <dcterms:created xsi:type="dcterms:W3CDTF">2020-08-28T08:44:19Z</dcterms:created>
  <dcterms:modified xsi:type="dcterms:W3CDTF">2024-07-24T08:15:00Z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